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5" r:id="rId1"/>
  </p:sldMasterIdLst>
  <p:notesMasterIdLst>
    <p:notesMasterId r:id="rId54"/>
  </p:notesMasterIdLst>
  <p:sldIdLst>
    <p:sldId id="258" r:id="rId2"/>
    <p:sldId id="674" r:id="rId3"/>
    <p:sldId id="784" r:id="rId4"/>
    <p:sldId id="782" r:id="rId5"/>
    <p:sldId id="787" r:id="rId6"/>
    <p:sldId id="788" r:id="rId7"/>
    <p:sldId id="789" r:id="rId8"/>
    <p:sldId id="790" r:id="rId9"/>
    <p:sldId id="791" r:id="rId10"/>
    <p:sldId id="792" r:id="rId11"/>
    <p:sldId id="783" r:id="rId12"/>
    <p:sldId id="675" r:id="rId13"/>
    <p:sldId id="676" r:id="rId14"/>
    <p:sldId id="677" r:id="rId15"/>
    <p:sldId id="678" r:id="rId16"/>
    <p:sldId id="679" r:id="rId17"/>
    <p:sldId id="680" r:id="rId18"/>
    <p:sldId id="681" r:id="rId19"/>
    <p:sldId id="682" r:id="rId20"/>
    <p:sldId id="683" r:id="rId21"/>
    <p:sldId id="684" r:id="rId22"/>
    <p:sldId id="685" r:id="rId23"/>
    <p:sldId id="688" r:id="rId24"/>
    <p:sldId id="689" r:id="rId25"/>
    <p:sldId id="690" r:id="rId26"/>
    <p:sldId id="691" r:id="rId27"/>
    <p:sldId id="692" r:id="rId28"/>
    <p:sldId id="693" r:id="rId29"/>
    <p:sldId id="694" r:id="rId30"/>
    <p:sldId id="710" r:id="rId31"/>
    <p:sldId id="727" r:id="rId32"/>
    <p:sldId id="793" r:id="rId33"/>
    <p:sldId id="699" r:id="rId34"/>
    <p:sldId id="698" r:id="rId35"/>
    <p:sldId id="712" r:id="rId36"/>
    <p:sldId id="717" r:id="rId37"/>
    <p:sldId id="697" r:id="rId38"/>
    <p:sldId id="730" r:id="rId39"/>
    <p:sldId id="781" r:id="rId40"/>
    <p:sldId id="794" r:id="rId41"/>
    <p:sldId id="701" r:id="rId42"/>
    <p:sldId id="736" r:id="rId43"/>
    <p:sldId id="702" r:id="rId44"/>
    <p:sldId id="741" r:id="rId45"/>
    <p:sldId id="742" r:id="rId46"/>
    <p:sldId id="745" r:id="rId47"/>
    <p:sldId id="744" r:id="rId48"/>
    <p:sldId id="795" r:id="rId49"/>
    <p:sldId id="796" r:id="rId50"/>
    <p:sldId id="798" r:id="rId51"/>
    <p:sldId id="797" r:id="rId52"/>
    <p:sldId id="705" r:id="rId5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  <a:srgbClr val="800000"/>
    <a:srgbClr val="663300"/>
    <a:srgbClr val="996600"/>
    <a:srgbClr val="D1FFA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0985" autoAdjust="0"/>
  </p:normalViewPr>
  <p:slideViewPr>
    <p:cSldViewPr>
      <p:cViewPr varScale="1">
        <p:scale>
          <a:sx n="78" d="100"/>
          <a:sy n="78" d="100"/>
        </p:scale>
        <p:origin x="542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ří Zajíc" userId="1e643eb9bd383902" providerId="LiveId" clId="{70F82F63-57F6-47E1-A8E4-794DF1203B51}"/>
    <pc:docChg chg="modSld">
      <pc:chgData name="Jiří Zajíc" userId="1e643eb9bd383902" providerId="LiveId" clId="{70F82F63-57F6-47E1-A8E4-794DF1203B51}" dt="2021-09-13T21:18:23.472" v="1" actId="14100"/>
      <pc:docMkLst>
        <pc:docMk/>
      </pc:docMkLst>
      <pc:sldChg chg="modSp mod">
        <pc:chgData name="Jiří Zajíc" userId="1e643eb9bd383902" providerId="LiveId" clId="{70F82F63-57F6-47E1-A8E4-794DF1203B51}" dt="2021-09-13T21:18:23.472" v="1" actId="14100"/>
        <pc:sldMkLst>
          <pc:docMk/>
          <pc:sldMk cId="3039692835" sldId="791"/>
        </pc:sldMkLst>
        <pc:spChg chg="mod">
          <ac:chgData name="Jiří Zajíc" userId="1e643eb9bd383902" providerId="LiveId" clId="{70F82F63-57F6-47E1-A8E4-794DF1203B51}" dt="2021-09-13T21:18:23.472" v="1" actId="14100"/>
          <ac:spMkLst>
            <pc:docMk/>
            <pc:sldMk cId="3039692835" sldId="791"/>
            <ac:spMk id="6" creationId="{B4155458-6007-4E6E-9A32-CE6E808F378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Věřím, že nelže</a:t>
            </a:r>
          </a:p>
        </c:rich>
      </c:tx>
      <c:layout>
        <c:manualLayout>
          <c:xMode val="edge"/>
          <c:yMode val="edge"/>
          <c:x val="0.33619471172716359"/>
          <c:y val="6.0414303890944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List1!$A$1</c:f>
              <c:strCache>
                <c:ptCount val="1"/>
                <c:pt idx="0">
                  <c:v>Maminka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List1!$B$1</c:f>
              <c:numCache>
                <c:formatCode>0%</c:formatCode>
                <c:ptCount val="1"/>
                <c:pt idx="0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DF-4220-A9C7-322001DB534E}"/>
            </c:ext>
          </c:extLst>
        </c:ser>
        <c:ser>
          <c:idx val="1"/>
          <c:order val="1"/>
          <c:tx>
            <c:strRef>
              <c:f>List1!$A$2</c:f>
              <c:strCache>
                <c:ptCount val="1"/>
                <c:pt idx="0">
                  <c:v>Tatínek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List1!$B$2</c:f>
              <c:numCache>
                <c:formatCode>0%</c:formatCode>
                <c:ptCount val="1"/>
                <c:pt idx="0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DF-4220-A9C7-322001DB534E}"/>
            </c:ext>
          </c:extLst>
        </c:ser>
        <c:ser>
          <c:idx val="2"/>
          <c:order val="2"/>
          <c:tx>
            <c:strRef>
              <c:f>List1!$A$3</c:f>
              <c:strCache>
                <c:ptCount val="1"/>
                <c:pt idx="0">
                  <c:v>Učitel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List1!$B$3</c:f>
              <c:numCache>
                <c:formatCode>0%</c:formatCode>
                <c:ptCount val="1"/>
                <c:pt idx="0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DF-4220-A9C7-322001DB534E}"/>
            </c:ext>
          </c:extLst>
        </c:ser>
        <c:ser>
          <c:idx val="3"/>
          <c:order val="3"/>
          <c:tx>
            <c:strRef>
              <c:f>List1!$A$4</c:f>
              <c:strCache>
                <c:ptCount val="1"/>
                <c:pt idx="0">
                  <c:v>Kmarád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List1!$B$4</c:f>
              <c:numCache>
                <c:formatCode>0%</c:formatCode>
                <c:ptCount val="1"/>
                <c:pt idx="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DF-4220-A9C7-322001DB53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78472072"/>
        <c:axId val="278473712"/>
      </c:barChart>
      <c:catAx>
        <c:axId val="2784720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78473712"/>
        <c:crosses val="autoZero"/>
        <c:auto val="1"/>
        <c:lblAlgn val="ctr"/>
        <c:lblOffset val="100"/>
        <c:noMultiLvlLbl val="0"/>
      </c:catAx>
      <c:valAx>
        <c:axId val="278473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278472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1110144356788477E-2"/>
          <c:y val="0.91870680370276159"/>
          <c:w val="0.76697980443398162"/>
          <c:h val="5.99705008063168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CB1BDF9-819D-47CA-96D0-53394E86E564}" type="datetimeFigureOut">
              <a:rPr lang="cs-CZ"/>
              <a:pPr>
                <a:defRPr/>
              </a:pPr>
              <a:t>13.09.2021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89374F3-8E6E-4669-AE5A-BF89F9BF62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10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3068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11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04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12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7972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13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9977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14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798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15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1541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16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0860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17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4230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18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2018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19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393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766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20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6259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21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3677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22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585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23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2655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24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5475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25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393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26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9931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27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7256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28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33111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29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997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3325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30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2538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31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61306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32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38890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33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65302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34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92561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35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72135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36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53350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37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91391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38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9379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39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585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34245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40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45231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41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75551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42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70931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43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78150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44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90091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45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89799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46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10210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47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30620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48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63681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49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810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43042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50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96630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51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23228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52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151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6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649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7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99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8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0360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8D480-4522-4C5F-B7CC-5F76CD15FBEC}" type="slidenum">
              <a:rPr lang="cs-CZ" altLang="cs-CZ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</a:t>
            </a:fld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502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0FD427-C7E5-4FEF-AFC2-A6509664392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931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8AA09B-D5B5-475E-9763-23DA4861CA6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959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3BED96-0995-4E95-AE07-BA63EA89144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388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endParaRPr lang="cs-CZ" noProof="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741AE-F0BC-46B6-BDB3-BE261CB5BC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41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A5C8C-675E-42FC-9EDB-BEE2E553E8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282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93D99A-0CDB-4B1A-8F09-90BDA8C1614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17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2BEA40-29D0-4D65-A598-4D96EC6E0E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40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4ADA5-ADB5-4E8F-856E-29D4FEB95DA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9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A5C8C-675E-42FC-9EDB-BEE2E553E8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321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863B9-E257-4F00-9D15-D88132BC28C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05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575C6-F8FF-48D6-976F-0242DA0832B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42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09457A-46EE-491F-9A39-A7F642B7218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77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6AA5C8C-675E-42FC-9EDB-BEE2E553E8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62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335360" y="0"/>
            <a:ext cx="11593288" cy="1124744"/>
          </a:xfrm>
        </p:spPr>
        <p:txBody>
          <a:bodyPr>
            <a:normAutofit/>
          </a:bodyPr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076" name="TextovéPole 3"/>
          <p:cNvSpPr txBox="1">
            <a:spLocks noChangeArrowheads="1"/>
          </p:cNvSpPr>
          <p:nvPr/>
        </p:nvSpPr>
        <p:spPr bwMode="auto">
          <a:xfrm>
            <a:off x="6888088" y="2000251"/>
            <a:ext cx="4248472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dirty="0"/>
              <a:t>Motto: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4400" b="1" i="1" dirty="0"/>
              <a:t>Lidé </a:t>
            </a:r>
            <a:r>
              <a:rPr lang="cs-CZ" altLang="cs-CZ" sz="4400" b="1" i="1" dirty="0">
                <a:solidFill>
                  <a:srgbClr val="FF0000"/>
                </a:solidFill>
              </a:rPr>
              <a:t>vědí</a:t>
            </a:r>
            <a:r>
              <a:rPr lang="cs-CZ" altLang="cs-CZ" sz="4400" b="1" i="1" dirty="0"/>
              <a:t>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4400" b="1" i="1" dirty="0"/>
              <a:t>co by měli dělat,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4400" b="1" i="1" dirty="0"/>
              <a:t>ale </a:t>
            </a:r>
            <a:r>
              <a:rPr lang="cs-CZ" altLang="cs-CZ" sz="4400" b="1" i="1" dirty="0">
                <a:solidFill>
                  <a:srgbClr val="FF0000"/>
                </a:solidFill>
              </a:rPr>
              <a:t>nejsou</a:t>
            </a:r>
            <a:r>
              <a:rPr lang="cs-CZ" altLang="cs-CZ" sz="4400" b="1" i="1" dirty="0"/>
              <a:t> toho </a:t>
            </a:r>
            <a:r>
              <a:rPr lang="cs-CZ" altLang="cs-CZ" sz="4400" b="1" i="1" dirty="0">
                <a:solidFill>
                  <a:srgbClr val="FF0000"/>
                </a:solidFill>
              </a:rPr>
              <a:t>schopni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EAB2018-7A5D-48CB-A1A1-F4C32CDD0F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440" y="1203642"/>
            <a:ext cx="5688632" cy="525616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  <a:endParaRPr lang="cs-CZ" altLang="cs-CZ" sz="4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329917" y="980728"/>
            <a:ext cx="11521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Výchozí situace</a:t>
            </a:r>
          </a:p>
        </p:txBody>
      </p:sp>
      <p:graphicFrame>
        <p:nvGraphicFramePr>
          <p:cNvPr id="8" name="Tabulka 9">
            <a:extLst>
              <a:ext uri="{FF2B5EF4-FFF2-40B4-BE49-F238E27FC236}">
                <a16:creationId xmlns:a16="http://schemas.microsoft.com/office/drawing/2014/main" id="{EB086644-0954-4685-B52C-F181427EE523}"/>
              </a:ext>
            </a:extLst>
          </p:cNvPr>
          <p:cNvGraphicFramePr>
            <a:graphicFrameLocks noGrp="1"/>
          </p:cNvGraphicFramePr>
          <p:nvPr/>
        </p:nvGraphicFramePr>
        <p:xfrm>
          <a:off x="839416" y="1916832"/>
          <a:ext cx="10513168" cy="39182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380711141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578405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Touha po jistotě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b="1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Touha </a:t>
                      </a:r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po svobodě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906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Bezpodmínečná láska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Růst</a:t>
                      </a:r>
                    </a:p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k odpovědnosti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130919"/>
                  </a:ext>
                </a:extLst>
              </a:tr>
              <a:tr h="1906592">
                <a:tc>
                  <a:txBody>
                    <a:bodyPr/>
                    <a:lstStyle/>
                    <a:p>
                      <a:pPr algn="ctr"/>
                      <a:endParaRPr lang="cs-CZ" sz="4000" b="1" dirty="0">
                        <a:solidFill>
                          <a:srgbClr val="0033CC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4000" b="1" dirty="0">
                        <a:solidFill>
                          <a:srgbClr val="0033CC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792972"/>
                  </a:ext>
                </a:extLst>
              </a:tr>
            </a:tbl>
          </a:graphicData>
        </a:graphic>
      </p:graphicFrame>
      <p:pic>
        <p:nvPicPr>
          <p:cNvPr id="4" name="Obrázek 3" descr="Obsah obrázku klipart&#10;&#10;Popis byl vytvořen automaticky">
            <a:extLst>
              <a:ext uri="{FF2B5EF4-FFF2-40B4-BE49-F238E27FC236}">
                <a16:creationId xmlns:a16="http://schemas.microsoft.com/office/drawing/2014/main" id="{5FAA1650-89C6-4B6E-BE9E-9D16161EC7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4077072"/>
            <a:ext cx="3672408" cy="1688537"/>
          </a:xfrm>
          <a:prstGeom prst="rect">
            <a:avLst/>
          </a:prstGeom>
        </p:spPr>
      </p:pic>
      <p:pic>
        <p:nvPicPr>
          <p:cNvPr id="5" name="Obrázek 4" descr="Obsah obrázku text, klipart&#10;&#10;Popis byl vytvořen automaticky">
            <a:extLst>
              <a:ext uri="{FF2B5EF4-FFF2-40B4-BE49-F238E27FC236}">
                <a16:creationId xmlns:a16="http://schemas.microsoft.com/office/drawing/2014/main" id="{B44241F5-4D85-4044-9BCD-BA054548BB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757" y="4077071"/>
            <a:ext cx="891579" cy="1679715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3B3C51F-D4B3-4C6C-87A6-76BC8190A324}"/>
              </a:ext>
            </a:extLst>
          </p:cNvPr>
          <p:cNvSpPr txBox="1"/>
          <p:nvPr/>
        </p:nvSpPr>
        <p:spPr>
          <a:xfrm>
            <a:off x="839416" y="6093296"/>
            <a:ext cx="10513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solidFill>
                  <a:srgbClr val="FF0000"/>
                </a:solidFill>
                <a:latin typeface="Georgia Pro Black" panose="02040A02050405020203" pitchFamily="18" charset="0"/>
              </a:rPr>
              <a:t>VÝCHOVA = CHOVÁNÍM POZVEDAT</a:t>
            </a:r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B4155458-6007-4E6E-9A32-CE6E808F3780}"/>
              </a:ext>
            </a:extLst>
          </p:cNvPr>
          <p:cNvSpPr/>
          <p:nvPr/>
        </p:nvSpPr>
        <p:spPr>
          <a:xfrm>
            <a:off x="5375919" y="5084914"/>
            <a:ext cx="556639" cy="10083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lů 6">
            <a:extLst>
              <a:ext uri="{FF2B5EF4-FFF2-40B4-BE49-F238E27FC236}">
                <a16:creationId xmlns:a16="http://schemas.microsoft.com/office/drawing/2014/main" id="{4B0FFB19-CFC1-42AD-A02C-067406D3195F}"/>
              </a:ext>
            </a:extLst>
          </p:cNvPr>
          <p:cNvSpPr/>
          <p:nvPr/>
        </p:nvSpPr>
        <p:spPr>
          <a:xfrm>
            <a:off x="6331450" y="5084914"/>
            <a:ext cx="556640" cy="10083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682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  <a:endParaRPr lang="cs-CZ" altLang="cs-CZ" sz="4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19336" y="2132856"/>
            <a:ext cx="74888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Výchova</a:t>
            </a:r>
          </a:p>
          <a:p>
            <a:pPr algn="ctr"/>
            <a:r>
              <a:rPr lang="cs-CZ" sz="4000" b="1" i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Podpořit jedinečnou svobodnou bytost v cestě</a:t>
            </a:r>
          </a:p>
          <a:p>
            <a:pPr algn="ctr"/>
            <a:r>
              <a:rPr lang="cs-CZ" sz="4000" b="1" i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k zodpovědné dospělosti, aby byla</a:t>
            </a:r>
          </a:p>
          <a:p>
            <a:pPr algn="ctr"/>
            <a:r>
              <a:rPr lang="cs-CZ" sz="4000" b="1" i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užitečná ostatním a současně šťastná</a:t>
            </a:r>
          </a:p>
        </p:txBody>
      </p:sp>
      <p:pic>
        <p:nvPicPr>
          <p:cNvPr id="4" name="Obrázek 3" descr="Obsah obrázku text, osoba, vojenská uniforma, nošení&#10;&#10;Popis byl vytvořen automaticky">
            <a:extLst>
              <a:ext uri="{FF2B5EF4-FFF2-40B4-BE49-F238E27FC236}">
                <a16:creationId xmlns:a16="http://schemas.microsoft.com/office/drawing/2014/main" id="{013DCA00-7106-4504-AD84-CBF98CB91D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09" y="1228191"/>
            <a:ext cx="4223792" cy="562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130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Kontext  výchovy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FFA45DB1-1020-4B27-ACD3-7A5433ADB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69580"/>
              </p:ext>
            </p:extLst>
          </p:nvPr>
        </p:nvGraphicFramePr>
        <p:xfrm>
          <a:off x="407368" y="2504984"/>
          <a:ext cx="11449272" cy="4292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3326350958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1110532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87424454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962769083"/>
                    </a:ext>
                  </a:extLst>
                </a:gridCol>
              </a:tblGrid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Otázka / Epocha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Postmoderna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70865367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(co) je bůh?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23125678"/>
                  </a:ext>
                </a:extLst>
              </a:tr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 si bůh žádá?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281116539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je prostředník k bohu?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801864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310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Kontext  výchovy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FFA45DB1-1020-4B27-ACD3-7A5433ADB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480951"/>
              </p:ext>
            </p:extLst>
          </p:nvPr>
        </p:nvGraphicFramePr>
        <p:xfrm>
          <a:off x="407368" y="2504984"/>
          <a:ext cx="11449272" cy="4292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3326350958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1110532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87424454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962769083"/>
                    </a:ext>
                  </a:extLst>
                </a:gridCol>
              </a:tblGrid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Otázka / Epocha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Postmoderna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70865367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(co) je bůh?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Bůh na nebesích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23125678"/>
                  </a:ext>
                </a:extLst>
              </a:tr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 si bůh žádá?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281116539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je prostředník k bohu?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801864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476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Kontext  výchovy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FFA45DB1-1020-4B27-ACD3-7A5433ADB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248771"/>
              </p:ext>
            </p:extLst>
          </p:nvPr>
        </p:nvGraphicFramePr>
        <p:xfrm>
          <a:off x="407368" y="2504984"/>
          <a:ext cx="11449272" cy="4292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3326350958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1110532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87424454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962769083"/>
                    </a:ext>
                  </a:extLst>
                </a:gridCol>
              </a:tblGrid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Otázka / Epocha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Postmoderna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70865367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(co) je bůh?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Bůh na nebesích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23125678"/>
                  </a:ext>
                </a:extLst>
              </a:tr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 si bůh žádá?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Víru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281116539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je prostředník k bohu?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801864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8592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Kontext  výchovy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FFA45DB1-1020-4B27-ACD3-7A5433ADB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372342"/>
              </p:ext>
            </p:extLst>
          </p:nvPr>
        </p:nvGraphicFramePr>
        <p:xfrm>
          <a:off x="407368" y="2504984"/>
          <a:ext cx="11449272" cy="4292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3326350958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1110532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87424454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962769083"/>
                    </a:ext>
                  </a:extLst>
                </a:gridCol>
              </a:tblGrid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Otázka / Epocha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Postmoderna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70865367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(co) je bůh?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Bůh na nebesích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23125678"/>
                  </a:ext>
                </a:extLst>
              </a:tr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 si bůh žádá?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Víru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281116539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je prostředník k bohu?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Církev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801864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1058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Kontext  výchovy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FFA45DB1-1020-4B27-ACD3-7A5433ADB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62658"/>
              </p:ext>
            </p:extLst>
          </p:nvPr>
        </p:nvGraphicFramePr>
        <p:xfrm>
          <a:off x="407368" y="2504984"/>
          <a:ext cx="11449272" cy="4292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3326350958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1110532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87424454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962769083"/>
                    </a:ext>
                  </a:extLst>
                </a:gridCol>
              </a:tblGrid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Otázka / Epocha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Postmoderna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70865367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(co) je bůh?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Bůh na nebesích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Rozum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23125678"/>
                  </a:ext>
                </a:extLst>
              </a:tr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 si bůh žádá?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Víru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281116539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je prostředník k bohu?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Církev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801864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233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Kontext  výchovy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FFA45DB1-1020-4B27-ACD3-7A5433ADB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337571"/>
              </p:ext>
            </p:extLst>
          </p:nvPr>
        </p:nvGraphicFramePr>
        <p:xfrm>
          <a:off x="407368" y="2504984"/>
          <a:ext cx="11449272" cy="4292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3326350958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1110532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87424454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962769083"/>
                    </a:ext>
                  </a:extLst>
                </a:gridCol>
              </a:tblGrid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Otázka / Epocha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Postmoderna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70865367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(co) je bůh?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Bůh na nebesích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Rozum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23125678"/>
                  </a:ext>
                </a:extLst>
              </a:tr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 si bůh žádá?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Víru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Vědu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281116539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je prostředník k bohu?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Církev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801864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0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Kontext  výchovy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FFA45DB1-1020-4B27-ACD3-7A5433ADB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409017"/>
              </p:ext>
            </p:extLst>
          </p:nvPr>
        </p:nvGraphicFramePr>
        <p:xfrm>
          <a:off x="407368" y="2504984"/>
          <a:ext cx="11449272" cy="4292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3326350958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1110532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87424454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962769083"/>
                    </a:ext>
                  </a:extLst>
                </a:gridCol>
              </a:tblGrid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Otázka / Epocha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Postmoderna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70865367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(co) je bůh?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Bůh na nebesích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Rozum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23125678"/>
                  </a:ext>
                </a:extLst>
              </a:tr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 si bůh žádá?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Víru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Vědu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281116539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je prostředník k bohu?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Církev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Školy (stát)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801864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0533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Kontext  výchovy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FFA45DB1-1020-4B27-ACD3-7A5433ADB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986758"/>
              </p:ext>
            </p:extLst>
          </p:nvPr>
        </p:nvGraphicFramePr>
        <p:xfrm>
          <a:off x="407368" y="2504984"/>
          <a:ext cx="11449272" cy="4292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3326350958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1110532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87424454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962769083"/>
                    </a:ext>
                  </a:extLst>
                </a:gridCol>
              </a:tblGrid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Otázka / Epocha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Postmoderna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70865367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(co) je bůh?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Bůh na nebesích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Rozum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Veřejné mínění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23125678"/>
                  </a:ext>
                </a:extLst>
              </a:tr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 si bůh žádá?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Víru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Vědu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281116539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je prostředník k bohu?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Církev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Školy (stát)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801864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214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  <a:endParaRPr lang="cs-CZ" altLang="cs-CZ" sz="4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19336" y="2132856"/>
            <a:ext cx="74888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Výchova</a:t>
            </a:r>
          </a:p>
          <a:p>
            <a:pPr algn="ctr"/>
            <a:r>
              <a:rPr lang="cs-CZ" sz="4000" b="1" i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Dosáhnout toho, aby lidé </a:t>
            </a:r>
          </a:p>
          <a:p>
            <a:pPr algn="ctr"/>
            <a:r>
              <a:rPr lang="cs-CZ" sz="4000" b="1" i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věděli, co je správné, </a:t>
            </a:r>
          </a:p>
          <a:p>
            <a:pPr algn="ctr"/>
            <a:r>
              <a:rPr lang="cs-CZ" sz="4000" b="1" i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chtěli to – a uskutečňovali to i tehdy, když je nikdo nevidí.</a:t>
            </a:r>
          </a:p>
        </p:txBody>
      </p:sp>
      <p:pic>
        <p:nvPicPr>
          <p:cNvPr id="5" name="Obrázek 4" descr="Obsah obrázku text, osoba&#10;&#10;Popis byl vytvořen automaticky">
            <a:extLst>
              <a:ext uri="{FF2B5EF4-FFF2-40B4-BE49-F238E27FC236}">
                <a16:creationId xmlns:a16="http://schemas.microsoft.com/office/drawing/2014/main" id="{32FC3C85-F5DC-4760-BAFA-75F03A690E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168" y="1579979"/>
            <a:ext cx="4579133" cy="527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406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Kontext  výchovy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FFA45DB1-1020-4B27-ACD3-7A5433ADB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336896"/>
              </p:ext>
            </p:extLst>
          </p:nvPr>
        </p:nvGraphicFramePr>
        <p:xfrm>
          <a:off x="407368" y="2504984"/>
          <a:ext cx="11449272" cy="4292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3326350958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1110532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87424454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962769083"/>
                    </a:ext>
                  </a:extLst>
                </a:gridCol>
              </a:tblGrid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Otázka / Epocha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Postmoderna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70865367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(co) je bůh?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Bůh na nebesích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Rozum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Veřejné mínění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23125678"/>
                  </a:ext>
                </a:extLst>
              </a:tr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 si bůh žádá?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Víru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Vědu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Zábavu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281116539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je prostředník k bohu?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Církev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Školy (stát)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801864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90972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Kontext  výchovy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FFA45DB1-1020-4B27-ACD3-7A5433ADB42E}"/>
              </a:ext>
            </a:extLst>
          </p:cNvPr>
          <p:cNvGraphicFramePr>
            <a:graphicFrameLocks noGrp="1"/>
          </p:cNvGraphicFramePr>
          <p:nvPr/>
        </p:nvGraphicFramePr>
        <p:xfrm>
          <a:off x="407368" y="2504984"/>
          <a:ext cx="11449272" cy="4292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3326350958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1110532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87424454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962769083"/>
                    </a:ext>
                  </a:extLst>
                </a:gridCol>
              </a:tblGrid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Otázka / Epocha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Moderna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Postmoderna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70865367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(co) je bůh?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Bůh na nebesích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Rozum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Veřejné mínění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423125678"/>
                  </a:ext>
                </a:extLst>
              </a:tr>
              <a:tr h="975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 si bůh žádá?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Víru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Vědu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Zábavu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281116539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Kdo je prostředník k bohu?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Církev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Školy (stát)</a:t>
                      </a:r>
                      <a:endParaRPr lang="cs-CZ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Média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801864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848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C:\Dokumenty\Obrázky\Clipart\CODELAT.gif">
            <a:extLst>
              <a:ext uri="{FF2B5EF4-FFF2-40B4-BE49-F238E27FC236}">
                <a16:creationId xmlns:a16="http://schemas.microsoft.com/office/drawing/2014/main" id="{5A8F2E34-B640-436F-ACBA-A72E61790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2177480"/>
            <a:ext cx="3285529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Kontext  výchovy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4800" b="1" dirty="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BOŽSTVO</a:t>
            </a:r>
            <a:r>
              <a:rPr lang="cs-CZ" sz="4800" dirty="0">
                <a:solidFill>
                  <a:srgbClr val="CC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4800" b="1" dirty="0">
                <a:solidFill>
                  <a:srgbClr val="CC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Veřejné mínění</a:t>
            </a:r>
          </a:p>
          <a:p>
            <a:pPr algn="ctr">
              <a:defRPr/>
            </a:pPr>
            <a:r>
              <a:rPr lang="cs-CZ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Žádá: zábavu</a:t>
            </a:r>
          </a:p>
          <a:p>
            <a:pPr algn="ctr">
              <a:defRPr/>
            </a:pP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Zprostředkující </a:t>
            </a:r>
          </a:p>
          <a:p>
            <a:pPr algn="ctr">
              <a:lnSpc>
                <a:spcPct val="80000"/>
              </a:lnSpc>
              <a:defRPr/>
            </a:pP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instituce:</a:t>
            </a:r>
          </a:p>
          <a:p>
            <a:pPr algn="ctr">
              <a:defRPr/>
            </a:pPr>
            <a:r>
              <a:rPr lang="cs-CZ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MÉDIA</a:t>
            </a:r>
          </a:p>
        </p:txBody>
      </p:sp>
    </p:spTree>
    <p:extLst>
      <p:ext uri="{BB962C8B-B14F-4D97-AF65-F5344CB8AC3E}">
        <p14:creationId xmlns:p14="http://schemas.microsoft.com/office/powerpoint/2010/main" val="14333787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C:\Dokumenty\Obrázky\Clipart\CODELAT.gif">
            <a:extLst>
              <a:ext uri="{FF2B5EF4-FFF2-40B4-BE49-F238E27FC236}">
                <a16:creationId xmlns:a16="http://schemas.microsoft.com/office/drawing/2014/main" id="{5A8F2E34-B640-436F-ACBA-A72E61790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2177480"/>
            <a:ext cx="3285529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Kontext  výchovy - důsledky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512EE4B-C617-4DFA-917E-9D9D63238B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7409" y="5085184"/>
            <a:ext cx="2206943" cy="145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3678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C:\Dokumenty\Obrázky\Clipart\CODELAT.gif">
            <a:extLst>
              <a:ext uri="{FF2B5EF4-FFF2-40B4-BE49-F238E27FC236}">
                <a16:creationId xmlns:a16="http://schemas.microsoft.com/office/drawing/2014/main" id="{5A8F2E34-B640-436F-ACBA-A72E61790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2177480"/>
            <a:ext cx="3285529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Kontext  výchovy - důsledky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512EE4B-C617-4DFA-917E-9D9D63238B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7409" y="5085184"/>
            <a:ext cx="2206943" cy="1457070"/>
          </a:xfrm>
          <a:prstGeom prst="rect">
            <a:avLst/>
          </a:prstGeom>
        </p:spPr>
      </p:pic>
      <p:sp>
        <p:nvSpPr>
          <p:cNvPr id="9" name="TextovéPole 4">
            <a:extLst>
              <a:ext uri="{FF2B5EF4-FFF2-40B4-BE49-F238E27FC236}">
                <a16:creationId xmlns:a16="http://schemas.microsoft.com/office/drawing/2014/main" id="{7771795B-F9E7-41BA-A368-7E3A1D646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4232" y="3737892"/>
            <a:ext cx="256494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5400" b="1" dirty="0">
                <a:solidFill>
                  <a:srgbClr val="0033CC"/>
                </a:solidFill>
              </a:rPr>
              <a:t>Rozum</a:t>
            </a:r>
          </a:p>
        </p:txBody>
      </p:sp>
      <p:sp>
        <p:nvSpPr>
          <p:cNvPr id="10" name="Blesk 9">
            <a:extLst>
              <a:ext uri="{FF2B5EF4-FFF2-40B4-BE49-F238E27FC236}">
                <a16:creationId xmlns:a16="http://schemas.microsoft.com/office/drawing/2014/main" id="{46A2DADC-6533-4331-B6F7-D491A8B24118}"/>
              </a:ext>
            </a:extLst>
          </p:cNvPr>
          <p:cNvSpPr/>
          <p:nvPr/>
        </p:nvSpPr>
        <p:spPr bwMode="auto">
          <a:xfrm>
            <a:off x="8073617" y="4496861"/>
            <a:ext cx="974711" cy="914400"/>
          </a:xfrm>
          <a:prstGeom prst="lightningBol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6200000"/>
            </a:camera>
            <a:lightRig rig="threePt" dir="t"/>
          </a:scene3d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7142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C:\Dokumenty\Obrázky\Clipart\CODELAT.gif">
            <a:extLst>
              <a:ext uri="{FF2B5EF4-FFF2-40B4-BE49-F238E27FC236}">
                <a16:creationId xmlns:a16="http://schemas.microsoft.com/office/drawing/2014/main" id="{5A8F2E34-B640-436F-ACBA-A72E61790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2177480"/>
            <a:ext cx="3285529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Kontext  výchovy - důsledky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512EE4B-C617-4DFA-917E-9D9D63238B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7409" y="5085184"/>
            <a:ext cx="2206943" cy="1457070"/>
          </a:xfrm>
          <a:prstGeom prst="rect">
            <a:avLst/>
          </a:prstGeom>
        </p:spPr>
      </p:pic>
      <p:sp>
        <p:nvSpPr>
          <p:cNvPr id="9" name="TextovéPole 4">
            <a:extLst>
              <a:ext uri="{FF2B5EF4-FFF2-40B4-BE49-F238E27FC236}">
                <a16:creationId xmlns:a16="http://schemas.microsoft.com/office/drawing/2014/main" id="{7771795B-F9E7-41BA-A368-7E3A1D646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4232" y="3737892"/>
            <a:ext cx="256494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5400" b="1" dirty="0">
                <a:solidFill>
                  <a:srgbClr val="0033CC"/>
                </a:solidFill>
              </a:rPr>
              <a:t>Rozum</a:t>
            </a:r>
          </a:p>
        </p:txBody>
      </p:sp>
      <p:sp>
        <p:nvSpPr>
          <p:cNvPr id="10" name="Blesk 9">
            <a:extLst>
              <a:ext uri="{FF2B5EF4-FFF2-40B4-BE49-F238E27FC236}">
                <a16:creationId xmlns:a16="http://schemas.microsoft.com/office/drawing/2014/main" id="{46A2DADC-6533-4331-B6F7-D491A8B24118}"/>
              </a:ext>
            </a:extLst>
          </p:cNvPr>
          <p:cNvSpPr/>
          <p:nvPr/>
        </p:nvSpPr>
        <p:spPr bwMode="auto">
          <a:xfrm>
            <a:off x="8073617" y="4496861"/>
            <a:ext cx="974711" cy="914400"/>
          </a:xfrm>
          <a:prstGeom prst="lightningBol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6200000"/>
            </a:camera>
            <a:lightRig rig="threePt" dir="t"/>
          </a:scene3d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1" name="TextovéPole 3">
            <a:extLst>
              <a:ext uri="{FF2B5EF4-FFF2-40B4-BE49-F238E27FC236}">
                <a16:creationId xmlns:a16="http://schemas.microsoft.com/office/drawing/2014/main" id="{EDBA0410-2231-4A71-A78E-FB804ED66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8024" y="3713748"/>
            <a:ext cx="15001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5400" b="1" dirty="0">
                <a:solidFill>
                  <a:srgbClr val="FF0000"/>
                </a:solidFill>
              </a:rPr>
              <a:t>Cit</a:t>
            </a:r>
          </a:p>
        </p:txBody>
      </p:sp>
      <p:sp>
        <p:nvSpPr>
          <p:cNvPr id="12" name="Blesk 11">
            <a:extLst>
              <a:ext uri="{FF2B5EF4-FFF2-40B4-BE49-F238E27FC236}">
                <a16:creationId xmlns:a16="http://schemas.microsoft.com/office/drawing/2014/main" id="{C9E15830-440A-421C-8B0E-954D0B380F8A}"/>
              </a:ext>
            </a:extLst>
          </p:cNvPr>
          <p:cNvSpPr/>
          <p:nvPr/>
        </p:nvSpPr>
        <p:spPr bwMode="auto">
          <a:xfrm>
            <a:off x="7174319" y="3876623"/>
            <a:ext cx="914400" cy="914400"/>
          </a:xfrm>
          <a:prstGeom prst="lightningBol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3600000"/>
            </a:camera>
            <a:lightRig rig="threePt" dir="t"/>
          </a:scene3d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3" name="Blesk 9">
            <a:extLst>
              <a:ext uri="{FF2B5EF4-FFF2-40B4-BE49-F238E27FC236}">
                <a16:creationId xmlns:a16="http://schemas.microsoft.com/office/drawing/2014/main" id="{F24DF6B6-FF07-4E9F-BE1E-B67CDEDF4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0996" y="4571028"/>
            <a:ext cx="914400" cy="914400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11029819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lipsa 1">
            <a:extLst>
              <a:ext uri="{FF2B5EF4-FFF2-40B4-BE49-F238E27FC236}">
                <a16:creationId xmlns:a16="http://schemas.microsoft.com/office/drawing/2014/main" id="{7DDE0A7E-97F6-4827-BAD8-E783185A2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1916" y="2376175"/>
            <a:ext cx="5107261" cy="4481826"/>
          </a:xfrm>
          <a:prstGeom prst="ellipse">
            <a:avLst/>
          </a:prstGeom>
          <a:solidFill>
            <a:srgbClr val="D1FFA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pic>
        <p:nvPicPr>
          <p:cNvPr id="8" name="Picture 8" descr="C:\Dokumenty\Obrázky\Clipart\CODELAT.gif">
            <a:extLst>
              <a:ext uri="{FF2B5EF4-FFF2-40B4-BE49-F238E27FC236}">
                <a16:creationId xmlns:a16="http://schemas.microsoft.com/office/drawing/2014/main" id="{5A8F2E34-B640-436F-ACBA-A72E61790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2177480"/>
            <a:ext cx="3285529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Kontext  výchovy - důsledky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512EE4B-C617-4DFA-917E-9D9D63238B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7409" y="5085184"/>
            <a:ext cx="2206943" cy="1457070"/>
          </a:xfrm>
          <a:prstGeom prst="rect">
            <a:avLst/>
          </a:prstGeom>
        </p:spPr>
      </p:pic>
      <p:sp>
        <p:nvSpPr>
          <p:cNvPr id="9" name="TextovéPole 4">
            <a:extLst>
              <a:ext uri="{FF2B5EF4-FFF2-40B4-BE49-F238E27FC236}">
                <a16:creationId xmlns:a16="http://schemas.microsoft.com/office/drawing/2014/main" id="{7771795B-F9E7-41BA-A368-7E3A1D646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4232" y="3737892"/>
            <a:ext cx="256494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5400" b="1" dirty="0">
                <a:solidFill>
                  <a:srgbClr val="0033CC"/>
                </a:solidFill>
              </a:rPr>
              <a:t>Rozum</a:t>
            </a:r>
          </a:p>
        </p:txBody>
      </p:sp>
      <p:sp>
        <p:nvSpPr>
          <p:cNvPr id="11" name="TextovéPole 3">
            <a:extLst>
              <a:ext uri="{FF2B5EF4-FFF2-40B4-BE49-F238E27FC236}">
                <a16:creationId xmlns:a16="http://schemas.microsoft.com/office/drawing/2014/main" id="{EDBA0410-2231-4A71-A78E-FB804ED66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8024" y="3713748"/>
            <a:ext cx="15001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5400" b="1" dirty="0">
                <a:solidFill>
                  <a:srgbClr val="FF0000"/>
                </a:solidFill>
              </a:rPr>
              <a:t>Cit</a:t>
            </a:r>
          </a:p>
        </p:txBody>
      </p:sp>
      <p:sp>
        <p:nvSpPr>
          <p:cNvPr id="15" name="Obousměrná vodorovná šipka 8">
            <a:extLst>
              <a:ext uri="{FF2B5EF4-FFF2-40B4-BE49-F238E27FC236}">
                <a16:creationId xmlns:a16="http://schemas.microsoft.com/office/drawing/2014/main" id="{D0E3A18E-DC54-4765-B860-3E4F9C727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3931" y="4013187"/>
            <a:ext cx="1216025" cy="484187"/>
          </a:xfrm>
          <a:prstGeom prst="leftRightArrow">
            <a:avLst>
              <a:gd name="adj1" fmla="val 50000"/>
              <a:gd name="adj2" fmla="val 5004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6" name="Obousměrná vodorovná šipka 10">
            <a:extLst>
              <a:ext uri="{FF2B5EF4-FFF2-40B4-BE49-F238E27FC236}">
                <a16:creationId xmlns:a16="http://schemas.microsoft.com/office/drawing/2014/main" id="{8F9D3424-8D85-4F08-A265-6321D0BE7F7A}"/>
              </a:ext>
            </a:extLst>
          </p:cNvPr>
          <p:cNvSpPr/>
          <p:nvPr/>
        </p:nvSpPr>
        <p:spPr bwMode="auto">
          <a:xfrm>
            <a:off x="6388024" y="4792301"/>
            <a:ext cx="1216152" cy="484632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9200000"/>
            </a:camera>
            <a:lightRig rig="threePt" dir="t"/>
          </a:scene3d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7" name="Obousměrná vodorovná šipka 9">
            <a:extLst>
              <a:ext uri="{FF2B5EF4-FFF2-40B4-BE49-F238E27FC236}">
                <a16:creationId xmlns:a16="http://schemas.microsoft.com/office/drawing/2014/main" id="{6BB863A9-F94C-46BF-AB01-09328C01EC9A}"/>
              </a:ext>
            </a:extLst>
          </p:cNvPr>
          <p:cNvSpPr/>
          <p:nvPr/>
        </p:nvSpPr>
        <p:spPr bwMode="auto">
          <a:xfrm>
            <a:off x="8411593" y="4830073"/>
            <a:ext cx="1216152" cy="484632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700000"/>
            </a:camera>
            <a:lightRig rig="threePt" dir="t"/>
          </a:scene3d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2921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lipsa 1">
            <a:extLst>
              <a:ext uri="{FF2B5EF4-FFF2-40B4-BE49-F238E27FC236}">
                <a16:creationId xmlns:a16="http://schemas.microsoft.com/office/drawing/2014/main" id="{7DDE0A7E-97F6-4827-BAD8-E783185A2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1916" y="2376175"/>
            <a:ext cx="5107261" cy="4481826"/>
          </a:xfrm>
          <a:prstGeom prst="ellipse">
            <a:avLst/>
          </a:prstGeom>
          <a:solidFill>
            <a:srgbClr val="D1FFA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pic>
        <p:nvPicPr>
          <p:cNvPr id="8" name="Picture 8" descr="C:\Dokumenty\Obrázky\Clipart\CODELAT.gif">
            <a:extLst>
              <a:ext uri="{FF2B5EF4-FFF2-40B4-BE49-F238E27FC236}">
                <a16:creationId xmlns:a16="http://schemas.microsoft.com/office/drawing/2014/main" id="{5A8F2E34-B640-436F-ACBA-A72E61790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2177480"/>
            <a:ext cx="3285529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Kontext  výchovy - důsledky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512EE4B-C617-4DFA-917E-9D9D63238B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7409" y="5085184"/>
            <a:ext cx="2206943" cy="1457070"/>
          </a:xfrm>
          <a:prstGeom prst="rect">
            <a:avLst/>
          </a:prstGeom>
        </p:spPr>
      </p:pic>
      <p:sp>
        <p:nvSpPr>
          <p:cNvPr id="9" name="TextovéPole 4">
            <a:extLst>
              <a:ext uri="{FF2B5EF4-FFF2-40B4-BE49-F238E27FC236}">
                <a16:creationId xmlns:a16="http://schemas.microsoft.com/office/drawing/2014/main" id="{7771795B-F9E7-41BA-A368-7E3A1D646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4232" y="3737892"/>
            <a:ext cx="256494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5400" b="1" dirty="0">
                <a:solidFill>
                  <a:srgbClr val="0033CC"/>
                </a:solidFill>
              </a:rPr>
              <a:t>Rozum</a:t>
            </a:r>
          </a:p>
        </p:txBody>
      </p:sp>
      <p:sp>
        <p:nvSpPr>
          <p:cNvPr id="11" name="TextovéPole 3">
            <a:extLst>
              <a:ext uri="{FF2B5EF4-FFF2-40B4-BE49-F238E27FC236}">
                <a16:creationId xmlns:a16="http://schemas.microsoft.com/office/drawing/2014/main" id="{EDBA0410-2231-4A71-A78E-FB804ED66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8024" y="3713748"/>
            <a:ext cx="15001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5400" b="1" dirty="0">
                <a:solidFill>
                  <a:srgbClr val="FF0000"/>
                </a:solidFill>
              </a:rPr>
              <a:t>Cit</a:t>
            </a:r>
          </a:p>
        </p:txBody>
      </p:sp>
      <p:sp>
        <p:nvSpPr>
          <p:cNvPr id="15" name="Obousměrná vodorovná šipka 8">
            <a:extLst>
              <a:ext uri="{FF2B5EF4-FFF2-40B4-BE49-F238E27FC236}">
                <a16:creationId xmlns:a16="http://schemas.microsoft.com/office/drawing/2014/main" id="{D0E3A18E-DC54-4765-B860-3E4F9C727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3931" y="4013187"/>
            <a:ext cx="1216025" cy="484187"/>
          </a:xfrm>
          <a:prstGeom prst="leftRightArrow">
            <a:avLst>
              <a:gd name="adj1" fmla="val 50000"/>
              <a:gd name="adj2" fmla="val 5004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6" name="Obousměrná vodorovná šipka 10">
            <a:extLst>
              <a:ext uri="{FF2B5EF4-FFF2-40B4-BE49-F238E27FC236}">
                <a16:creationId xmlns:a16="http://schemas.microsoft.com/office/drawing/2014/main" id="{8F9D3424-8D85-4F08-A265-6321D0BE7F7A}"/>
              </a:ext>
            </a:extLst>
          </p:cNvPr>
          <p:cNvSpPr/>
          <p:nvPr/>
        </p:nvSpPr>
        <p:spPr bwMode="auto">
          <a:xfrm>
            <a:off x="6388024" y="4792301"/>
            <a:ext cx="1216152" cy="484632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9200000"/>
            </a:camera>
            <a:lightRig rig="threePt" dir="t"/>
          </a:scene3d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7" name="Obousměrná vodorovná šipka 9">
            <a:extLst>
              <a:ext uri="{FF2B5EF4-FFF2-40B4-BE49-F238E27FC236}">
                <a16:creationId xmlns:a16="http://schemas.microsoft.com/office/drawing/2014/main" id="{6BB863A9-F94C-46BF-AB01-09328C01EC9A}"/>
              </a:ext>
            </a:extLst>
          </p:cNvPr>
          <p:cNvSpPr/>
          <p:nvPr/>
        </p:nvSpPr>
        <p:spPr bwMode="auto">
          <a:xfrm>
            <a:off x="8411593" y="4830073"/>
            <a:ext cx="1216152" cy="484632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700000"/>
            </a:camera>
            <a:lightRig rig="threePt" dir="t"/>
          </a:scene3d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8" name="TextovéPole 11">
            <a:extLst>
              <a:ext uri="{FF2B5EF4-FFF2-40B4-BE49-F238E27FC236}">
                <a16:creationId xmlns:a16="http://schemas.microsoft.com/office/drawing/2014/main" id="{A732381E-38F0-4CDD-A914-D9A21EED6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4072" y="2701369"/>
            <a:ext cx="303371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6000" b="1" dirty="0">
                <a:solidFill>
                  <a:srgbClr val="FFC000"/>
                </a:solidFill>
              </a:rPr>
              <a:t>DUCH</a:t>
            </a:r>
          </a:p>
        </p:txBody>
      </p:sp>
      <p:sp>
        <p:nvSpPr>
          <p:cNvPr id="19" name="Kříž 20">
            <a:extLst>
              <a:ext uri="{FF2B5EF4-FFF2-40B4-BE49-F238E27FC236}">
                <a16:creationId xmlns:a16="http://schemas.microsoft.com/office/drawing/2014/main" id="{369BE72B-E1A2-4303-8F52-1716705A7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5515" y="2365720"/>
            <a:ext cx="500062" cy="571500"/>
          </a:xfrm>
          <a:prstGeom prst="plus">
            <a:avLst>
              <a:gd name="adj" fmla="val 25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cxnSp>
        <p:nvCxnSpPr>
          <p:cNvPr id="20" name="Přímá spojovací šipka 13">
            <a:extLst>
              <a:ext uri="{FF2B5EF4-FFF2-40B4-BE49-F238E27FC236}">
                <a16:creationId xmlns:a16="http://schemas.microsoft.com/office/drawing/2014/main" id="{762C0A08-D4F9-47D1-B857-C55CF51928C9}"/>
              </a:ext>
            </a:extLst>
          </p:cNvPr>
          <p:cNvCxnSpPr>
            <a:cxnSpLocks/>
          </p:cNvCxnSpPr>
          <p:nvPr/>
        </p:nvCxnSpPr>
        <p:spPr bwMode="auto">
          <a:xfrm flipH="1">
            <a:off x="6744071" y="3478030"/>
            <a:ext cx="1028668" cy="41819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FFFF00"/>
            </a:outerShdw>
          </a:effectLst>
        </p:spPr>
      </p:cxnSp>
      <p:cxnSp>
        <p:nvCxnSpPr>
          <p:cNvPr id="21" name="Přímá spojovací šipka 15">
            <a:extLst>
              <a:ext uri="{FF2B5EF4-FFF2-40B4-BE49-F238E27FC236}">
                <a16:creationId xmlns:a16="http://schemas.microsoft.com/office/drawing/2014/main" id="{833D23FE-DC76-453A-9406-E82BA2A3901E}"/>
              </a:ext>
            </a:extLst>
          </p:cNvPr>
          <p:cNvCxnSpPr>
            <a:cxnSpLocks/>
          </p:cNvCxnSpPr>
          <p:nvPr/>
        </p:nvCxnSpPr>
        <p:spPr bwMode="auto">
          <a:xfrm flipH="1">
            <a:off x="8160880" y="3488754"/>
            <a:ext cx="23351" cy="18844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FFFF00"/>
            </a:outerShdw>
          </a:effectLst>
        </p:spPr>
      </p:cxnSp>
      <p:cxnSp>
        <p:nvCxnSpPr>
          <p:cNvPr id="24" name="Přímá spojovací šipka 18">
            <a:extLst>
              <a:ext uri="{FF2B5EF4-FFF2-40B4-BE49-F238E27FC236}">
                <a16:creationId xmlns:a16="http://schemas.microsoft.com/office/drawing/2014/main" id="{88AED517-6E30-4BA6-9914-5AAC2B1E1060}"/>
              </a:ext>
            </a:extLst>
          </p:cNvPr>
          <p:cNvCxnSpPr>
            <a:cxnSpLocks/>
          </p:cNvCxnSpPr>
          <p:nvPr/>
        </p:nvCxnSpPr>
        <p:spPr bwMode="auto">
          <a:xfrm>
            <a:off x="8439597" y="3504118"/>
            <a:ext cx="1326266" cy="6023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rgbClr val="FFFF00"/>
            </a:outerShdw>
          </a:effectLst>
        </p:spPr>
      </p:cxnSp>
    </p:spTree>
    <p:extLst>
      <p:ext uri="{BB962C8B-B14F-4D97-AF65-F5344CB8AC3E}">
        <p14:creationId xmlns:p14="http://schemas.microsoft.com/office/powerpoint/2010/main" val="21497100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1406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8213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 </a:t>
            </a:r>
          </a:p>
        </p:txBody>
      </p:sp>
    </p:spTree>
    <p:extLst>
      <p:ext uri="{BB962C8B-B14F-4D97-AF65-F5344CB8AC3E}">
        <p14:creationId xmlns:p14="http://schemas.microsoft.com/office/powerpoint/2010/main" val="98887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  <a:endParaRPr lang="cs-CZ" altLang="cs-CZ" sz="4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329917" y="980728"/>
            <a:ext cx="11521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Výchozí situace</a:t>
            </a:r>
          </a:p>
        </p:txBody>
      </p:sp>
      <p:graphicFrame>
        <p:nvGraphicFramePr>
          <p:cNvPr id="8" name="Tabulka 9">
            <a:extLst>
              <a:ext uri="{FF2B5EF4-FFF2-40B4-BE49-F238E27FC236}">
                <a16:creationId xmlns:a16="http://schemas.microsoft.com/office/drawing/2014/main" id="{EB086644-0954-4685-B52C-F181427EE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328322"/>
              </p:ext>
            </p:extLst>
          </p:nvPr>
        </p:nvGraphicFramePr>
        <p:xfrm>
          <a:off x="839416" y="1916832"/>
          <a:ext cx="10513168" cy="701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380711141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578405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Touha po jistotě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4000" b="1" dirty="0">
                        <a:solidFill>
                          <a:srgbClr val="0033CC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906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56299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8213813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Vytrvalost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Trpělivost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Skromnost </a:t>
            </a:r>
          </a:p>
        </p:txBody>
      </p:sp>
    </p:spTree>
    <p:extLst>
      <p:ext uri="{BB962C8B-B14F-4D97-AF65-F5344CB8AC3E}">
        <p14:creationId xmlns:p14="http://schemas.microsoft.com/office/powerpoint/2010/main" val="29060036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8213813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Vytrvalost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Trpělivost              Statečnost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Skromnost </a:t>
            </a:r>
          </a:p>
        </p:txBody>
      </p:sp>
      <p:sp>
        <p:nvSpPr>
          <p:cNvPr id="5" name="Pravá složená závorka 4">
            <a:extLst>
              <a:ext uri="{FF2B5EF4-FFF2-40B4-BE49-F238E27FC236}">
                <a16:creationId xmlns:a16="http://schemas.microsoft.com/office/drawing/2014/main" id="{AB045D8A-2DDC-400B-8472-9DC8BA59F78D}"/>
              </a:ext>
            </a:extLst>
          </p:cNvPr>
          <p:cNvSpPr/>
          <p:nvPr/>
        </p:nvSpPr>
        <p:spPr>
          <a:xfrm>
            <a:off x="3619931" y="2509984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631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8213813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Vytrvalost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Trpělivost              Statečnost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Skromnost 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Ø"/>
            </a:pPr>
            <a:endParaRPr lang="cs-CZ" altLang="cs-CZ" sz="2400" b="1" dirty="0">
              <a:solidFill>
                <a:srgbClr val="0033CC"/>
              </a:solidFill>
            </a:endParaRP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Nelze růst ke svobodě a nedělat chyby</a:t>
            </a:r>
          </a:p>
        </p:txBody>
      </p:sp>
      <p:sp>
        <p:nvSpPr>
          <p:cNvPr id="5" name="Pravá složená závorka 4">
            <a:extLst>
              <a:ext uri="{FF2B5EF4-FFF2-40B4-BE49-F238E27FC236}">
                <a16:creationId xmlns:a16="http://schemas.microsoft.com/office/drawing/2014/main" id="{AB045D8A-2DDC-400B-8472-9DC8BA59F78D}"/>
              </a:ext>
            </a:extLst>
          </p:cNvPr>
          <p:cNvSpPr/>
          <p:nvPr/>
        </p:nvSpPr>
        <p:spPr>
          <a:xfrm>
            <a:off x="3619931" y="2509984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2518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1051316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 – vytrvalost, trpělivost, skromnost, statečnost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služebníkem Pravdy</a:t>
            </a:r>
          </a:p>
        </p:txBody>
      </p:sp>
    </p:spTree>
    <p:extLst>
      <p:ext uri="{BB962C8B-B14F-4D97-AF65-F5344CB8AC3E}">
        <p14:creationId xmlns:p14="http://schemas.microsoft.com/office/powerpoint/2010/main" val="30315043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10801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 – vytrvalost, trpělivost, skromnost, statečnost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služebníkem Pravdy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endParaRPr lang="cs-CZ" altLang="cs-CZ" sz="2400" b="1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892D1A6C-55C3-4156-A17A-A95B6E5FB3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7538834"/>
              </p:ext>
            </p:extLst>
          </p:nvPr>
        </p:nvGraphicFramePr>
        <p:xfrm>
          <a:off x="2495600" y="2924945"/>
          <a:ext cx="734481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72926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1058517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 – vytrvalost, trpělivost, skromnost, statečnost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služebníkem Pravdy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2FAFD9F-C962-44F3-A2A5-4786D4EA4905}"/>
              </a:ext>
            </a:extLst>
          </p:cNvPr>
          <p:cNvSpPr/>
          <p:nvPr/>
        </p:nvSpPr>
        <p:spPr>
          <a:xfrm>
            <a:off x="900100" y="3012333"/>
            <a:ext cx="103804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4800" b="1" i="1" dirty="0">
                <a:cs typeface="Times New Roman" panose="02020603050405020304" pitchFamily="18" charset="0"/>
              </a:rPr>
              <a:t>Co si myslí děti o </a:t>
            </a:r>
            <a:r>
              <a:rPr lang="cs-CZ" altLang="cs-CZ" sz="48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lhaní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cs-CZ" altLang="cs-CZ" b="1" i="1" dirty="0"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2800" b="1" i="1" dirty="0">
                <a:cs typeface="Times New Roman" panose="02020603050405020304" pitchFamily="18" charset="0"/>
              </a:rPr>
              <a:t>Naďa (13 – 15 let):</a:t>
            </a:r>
            <a:r>
              <a:rPr lang="cs-CZ" altLang="cs-CZ" sz="2800" i="1" dirty="0">
                <a:cs typeface="Times New Roman" panose="02020603050405020304" pitchFamily="18" charset="0"/>
              </a:rPr>
              <a:t> Já si taky myslím, </a:t>
            </a:r>
            <a:r>
              <a:rPr lang="cs-CZ" altLang="cs-CZ" sz="2800" i="1" u="sng" dirty="0">
                <a:cs typeface="Times New Roman" panose="02020603050405020304" pitchFamily="18" charset="0"/>
              </a:rPr>
              <a:t>že by se to nemělo</a:t>
            </a:r>
            <a:r>
              <a:rPr lang="cs-CZ" altLang="cs-CZ" sz="2800" i="1" dirty="0">
                <a:cs typeface="Times New Roman" panose="02020603050405020304" pitchFamily="18" charset="0"/>
              </a:rPr>
              <a:t>, ale </a:t>
            </a:r>
            <a:r>
              <a:rPr lang="cs-CZ" altLang="cs-CZ" sz="2800" i="1" u="sng" dirty="0">
                <a:cs typeface="Times New Roman" panose="02020603050405020304" pitchFamily="18" charset="0"/>
              </a:rPr>
              <a:t>někdy i musí</a:t>
            </a:r>
            <a:r>
              <a:rPr lang="cs-CZ" altLang="cs-CZ" sz="2800" i="1" dirty="0">
                <a:cs typeface="Times New Roman" panose="02020603050405020304" pitchFamily="18" charset="0"/>
              </a:rPr>
              <a:t>.</a:t>
            </a:r>
            <a:endParaRPr lang="cs-CZ" altLang="cs-CZ" sz="2800" dirty="0"/>
          </a:p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2800" b="1" i="1" dirty="0">
                <a:cs typeface="Times New Roman" panose="02020603050405020304" pitchFamily="18" charset="0"/>
              </a:rPr>
              <a:t>Jolana (13- 15 let)</a:t>
            </a:r>
            <a:r>
              <a:rPr lang="cs-CZ" altLang="cs-CZ" sz="2800" i="1" dirty="0">
                <a:cs typeface="Times New Roman" panose="02020603050405020304" pitchFamily="18" charset="0"/>
              </a:rPr>
              <a:t>: Já myslím, že každý z nás lhal, že </a:t>
            </a:r>
            <a:r>
              <a:rPr lang="cs-CZ" altLang="cs-CZ" sz="2800" i="1" u="sng" dirty="0">
                <a:cs typeface="Times New Roman" panose="02020603050405020304" pitchFamily="18" charset="0"/>
              </a:rPr>
              <a:t>je zbytečné říkat, že je to špatná věc</a:t>
            </a:r>
            <a:r>
              <a:rPr lang="cs-CZ" altLang="cs-CZ" sz="2800" i="1" dirty="0">
                <a:cs typeface="Times New Roman" panose="02020603050405020304" pitchFamily="18" charset="0"/>
              </a:rPr>
              <a:t>. Asi se v určitých situacích musí.</a:t>
            </a:r>
            <a:endParaRPr lang="cs-CZ" altLang="cs-CZ" sz="2800" dirty="0"/>
          </a:p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2800" b="1" i="1" dirty="0">
                <a:cs typeface="Times New Roman" panose="02020603050405020304" pitchFamily="18" charset="0"/>
              </a:rPr>
              <a:t>Šimon (13 – 15 let)</a:t>
            </a:r>
            <a:r>
              <a:rPr lang="cs-CZ" altLang="cs-CZ" sz="2800" i="1" dirty="0">
                <a:cs typeface="Times New Roman" panose="02020603050405020304" pitchFamily="18" charset="0"/>
              </a:rPr>
              <a:t>: Já si myslím, že </a:t>
            </a:r>
            <a:r>
              <a:rPr lang="cs-CZ" altLang="cs-CZ" sz="2800" i="1" u="sng" dirty="0">
                <a:cs typeface="Times New Roman" panose="02020603050405020304" pitchFamily="18" charset="0"/>
              </a:rPr>
              <a:t>na tom není nic špatného</a:t>
            </a:r>
            <a:r>
              <a:rPr lang="cs-CZ" altLang="cs-CZ" sz="2800" i="1" dirty="0">
                <a:cs typeface="Times New Roman" panose="02020603050405020304" pitchFamily="18" charset="0"/>
              </a:rPr>
              <a:t>. Proč ne? Když se na to přijde, tak je to blbý.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41853034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11017224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 – vytrvalost, trpělivost, skromnost, statečnost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služebníkem Pravdy</a:t>
            </a:r>
          </a:p>
          <a:p>
            <a:pPr marL="850950" lvl="1"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Toužit po poznání</a:t>
            </a:r>
          </a:p>
          <a:p>
            <a:pPr marL="850950" lvl="1"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Usilovat o získávání pravdivých informací</a:t>
            </a:r>
          </a:p>
          <a:p>
            <a:pPr marL="850950" lvl="1"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Nestačí názory, ptát se po argumentech</a:t>
            </a:r>
          </a:p>
          <a:p>
            <a:pPr marL="850950" lvl="1"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Pravdivé poznání je darem Pravdy</a:t>
            </a:r>
          </a:p>
        </p:txBody>
      </p:sp>
    </p:spTree>
    <p:extLst>
      <p:ext uri="{BB962C8B-B14F-4D97-AF65-F5344CB8AC3E}">
        <p14:creationId xmlns:p14="http://schemas.microsoft.com/office/powerpoint/2010/main" val="13950664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1058517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 – vytrvalost, trpělivost, skromnost, statečnost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služebníkem Pravdy – pravdu nikdo „nemá“, pravdivost je darem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Preferovat lidi a vztahy před věcmi a výkonem</a:t>
            </a:r>
          </a:p>
        </p:txBody>
      </p:sp>
    </p:spTree>
    <p:extLst>
      <p:ext uri="{BB962C8B-B14F-4D97-AF65-F5344CB8AC3E}">
        <p14:creationId xmlns:p14="http://schemas.microsoft.com/office/powerpoint/2010/main" val="39784080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1044116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 – vytrvalost, trpělivost, skromnost, statečnost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služebníkem Pravdy – pravdu nikdo „nemá“, pravdivost je darem 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Preferovat lidi a vztahy před věcmi a výkonem</a:t>
            </a:r>
          </a:p>
          <a:p>
            <a:pPr marL="850950" lvl="1"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Dnes je v Evropě auto lépe chráněno než dítě</a:t>
            </a:r>
          </a:p>
          <a:p>
            <a:pPr marL="850950" lvl="1"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Základ důstojnosti člověka: je jedinečnou bytostí</a:t>
            </a:r>
          </a:p>
          <a:p>
            <a:pPr marL="850950" lvl="1"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Společenství je víc než kupa jedinců</a:t>
            </a:r>
          </a:p>
        </p:txBody>
      </p:sp>
    </p:spTree>
    <p:extLst>
      <p:ext uri="{BB962C8B-B14F-4D97-AF65-F5344CB8AC3E}">
        <p14:creationId xmlns:p14="http://schemas.microsoft.com/office/powerpoint/2010/main" val="2853501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10009112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 – vytrvalost, trpělivost, skromnost, statečnost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služebníkem Pravdy – pravdu nikdo „nemá“, pravdivost je darem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Preferovat lidi a vztahy před věcmi a výkonem – společenství je víc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Dávat přednost realitě před virtualitou</a:t>
            </a:r>
          </a:p>
        </p:txBody>
      </p:sp>
    </p:spTree>
    <p:extLst>
      <p:ext uri="{BB962C8B-B14F-4D97-AF65-F5344CB8AC3E}">
        <p14:creationId xmlns:p14="http://schemas.microsoft.com/office/powerpoint/2010/main" val="3683698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  <a:endParaRPr lang="cs-CZ" altLang="cs-CZ" sz="4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329917" y="980728"/>
            <a:ext cx="11521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Výchozí situace</a:t>
            </a:r>
          </a:p>
        </p:txBody>
      </p:sp>
      <p:graphicFrame>
        <p:nvGraphicFramePr>
          <p:cNvPr id="8" name="Tabulka 9">
            <a:extLst>
              <a:ext uri="{FF2B5EF4-FFF2-40B4-BE49-F238E27FC236}">
                <a16:creationId xmlns:a16="http://schemas.microsoft.com/office/drawing/2014/main" id="{EB086644-0954-4685-B52C-F181427EE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599251"/>
              </p:ext>
            </p:extLst>
          </p:nvPr>
        </p:nvGraphicFramePr>
        <p:xfrm>
          <a:off x="839416" y="1916832"/>
          <a:ext cx="10513168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380711141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578405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Touha po jistotě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4000" b="1" dirty="0">
                        <a:solidFill>
                          <a:srgbClr val="0033CC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906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Bezpodmínečná láska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4000" b="1" dirty="0">
                        <a:solidFill>
                          <a:srgbClr val="0033CC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130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3499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  <a:endParaRPr lang="cs-CZ" sz="40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10009112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 – vytrvalost, trpělivost, skromnost, statečnost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služebníkem Pravdy – pravdu nikdo „nemá“, pravdivost je darem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Preferovat lidi a vztahy před věcmi a výkonem – společenství je víc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Dávat přednost realitě před virtualitou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Realita nám klade odpor, virtualita ne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Virtualita umožňuje návraty, realita ne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Jednání v realitě má důsledky, ve virtualitě ne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Virtualita umožňuje „snížit level“, realita ne</a:t>
            </a:r>
          </a:p>
        </p:txBody>
      </p:sp>
    </p:spTree>
    <p:extLst>
      <p:ext uri="{BB962C8B-B14F-4D97-AF65-F5344CB8AC3E}">
        <p14:creationId xmlns:p14="http://schemas.microsoft.com/office/powerpoint/2010/main" val="6419525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1022513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 – vytrvalost, trpělivost, skromnost, statečnost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služebníkem Pravdy – pravdu nikdo „nemá“, pravdivost je darem 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Preferovat lidi a vztahy před věcmi a výkonem – společenství je víc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Dávat přednost realitě před virtualitou – vede nás k zodpovědnosti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Umět se soustředit</a:t>
            </a:r>
          </a:p>
        </p:txBody>
      </p:sp>
    </p:spTree>
    <p:extLst>
      <p:ext uri="{BB962C8B-B14F-4D97-AF65-F5344CB8AC3E}">
        <p14:creationId xmlns:p14="http://schemas.microsoft.com/office/powerpoint/2010/main" val="11512864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10225136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 – vytrvalost, trpělivost, skromnost, statečnost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služebníkem Pravdy – pravdu nikdo „nemá“, pravdivost je darem 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Preferovat lidi a vztahy před věcmi a výkonem – společenství je víc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Dávat přednost realitě před virtualitou – vede nás k zodpovědnosti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Umět se soustředit</a:t>
            </a:r>
          </a:p>
          <a:p>
            <a:pPr marL="850950" lvl="1"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Daň za nesoustředěnost: roztěkanost, povrchnost</a:t>
            </a:r>
          </a:p>
          <a:p>
            <a:pPr marL="850950" lvl="1"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Naslouchat nejde bez soustředění</a:t>
            </a:r>
          </a:p>
          <a:p>
            <a:pPr marL="850950" lvl="1"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Soustředění je nutné se učit</a:t>
            </a:r>
          </a:p>
          <a:p>
            <a:pPr marL="850950" lvl="1"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Tichem a v tichu mluví Bůh</a:t>
            </a:r>
          </a:p>
        </p:txBody>
      </p:sp>
    </p:spTree>
    <p:extLst>
      <p:ext uri="{BB962C8B-B14F-4D97-AF65-F5344CB8AC3E}">
        <p14:creationId xmlns:p14="http://schemas.microsoft.com/office/powerpoint/2010/main" val="19970589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10513168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 – vytrvalost, trpělivost, skromnost, statečnost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služebníkem Pravdy – pravdu nikdo „nemá“, pravdivost je darem 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Preferovat lidi a vztahy před věcmi a výkonem – společenství je víc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Dávat přednost realitě před virtualitou – vede nás k zodpovědnosti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Umět se soustředit – tichem a v tichu mluví Bůh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tvořivý</a:t>
            </a:r>
          </a:p>
        </p:txBody>
      </p:sp>
    </p:spTree>
    <p:extLst>
      <p:ext uri="{BB962C8B-B14F-4D97-AF65-F5344CB8AC3E}">
        <p14:creationId xmlns:p14="http://schemas.microsoft.com/office/powerpoint/2010/main" val="12430241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10513168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 – vytrvalost, trpělivost, skromnost, statečnost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služebníkem Pravdy – pravdu nikdo „nemá“, pravdivost je darem 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Preferovat lidi a vztahy před věcmi a výkonem – společenství je víc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Dávat přednost realitě před virtualitou – vede nás k zodpovědnosti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Umět se soustředit – tichem a v tichu mluví Bůh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tvořivý</a:t>
            </a:r>
          </a:p>
          <a:p>
            <a:pPr marL="850950" lvl="1"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Nebýt jen konzument =&gt; nenudit se</a:t>
            </a:r>
          </a:p>
          <a:p>
            <a:pPr marL="850950" lvl="1"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Všímat si, kde mohu přispět</a:t>
            </a:r>
          </a:p>
          <a:p>
            <a:pPr marL="850950" lvl="1"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Být spolupracovníkem na proměně světa láskou</a:t>
            </a:r>
          </a:p>
        </p:txBody>
      </p:sp>
    </p:spTree>
    <p:extLst>
      <p:ext uri="{BB962C8B-B14F-4D97-AF65-F5344CB8AC3E}">
        <p14:creationId xmlns:p14="http://schemas.microsoft.com/office/powerpoint/2010/main" val="41097283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1051316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 – vytrvalost, trpělivost, skromnost, statečnost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služebníkem Pravdy – pravdu nikdo „nemá“, pravdivost je darem 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Preferovat lidi a vztahy před věcmi a výkonem – společenství je víc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Dávat přednost realitě před virtualitou – vede nás k zodpovědnosti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Umět se soustředit – tichem a v tichu mluví Bůh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tvořivý – být spolupracovníkem na proměně světa láskou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Správně využívat čas</a:t>
            </a:r>
          </a:p>
        </p:txBody>
      </p:sp>
    </p:spTree>
    <p:extLst>
      <p:ext uri="{BB962C8B-B14F-4D97-AF65-F5344CB8AC3E}">
        <p14:creationId xmlns:p14="http://schemas.microsoft.com/office/powerpoint/2010/main" val="24331884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10513168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 – vytrvalost, trpělivost, skromnost, statečnost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služebníkem Pravdy – pravdu nikdo „nemá“, pravdivost je darem 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Preferovat lidi a vztahy před věcmi a výkonem – společenství je víc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Dávat přednost realitě před virtualitou – vede nás k zodpovědnosti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Umět se soustředit – tichem a v tichu mluví Bůh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tvořivý – být spolupracovníkem na proměně světa láskou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Správně využívat čas</a:t>
            </a:r>
          </a:p>
          <a:p>
            <a:pPr marL="850950" lvl="1"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Čas je bohatství, které je k nezaplacení</a:t>
            </a:r>
          </a:p>
          <a:p>
            <a:pPr marL="850950" lvl="1"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rgbClr val="0033CC"/>
                </a:solidFill>
              </a:rPr>
              <a:t>Je třeba reálně plánovat</a:t>
            </a:r>
          </a:p>
        </p:txBody>
      </p:sp>
    </p:spTree>
    <p:extLst>
      <p:ext uri="{BB962C8B-B14F-4D97-AF65-F5344CB8AC3E}">
        <p14:creationId xmlns:p14="http://schemas.microsoft.com/office/powerpoint/2010/main" val="234714182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10513168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 – vytrvalost, trpělivost, skromnost, statečnost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služebníkem Pravdy – pravdu nikdo „nemá“, pravdivost je darem 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Preferovat lidi a vztahy před věcmi a výkonem – společenství je víc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Dávat přednost realitě před virtualitou – vede nás k zodpovědnosti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Umět se soustředit – tichem a v tichu mluví Bůh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tvořivý – být spolupracovníkem na proměně světa láskou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Správně využívat čas – je k nezaplacení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Mít zdroj naděje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354786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10513168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 – vytrvalost, trpělivost, skromnost, statečnost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služebníkem Pravdy – pravdu nikdo „nemá“, pravdivost je darem 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Preferovat lidi a vztahy před věcmi a výkonem – společenství je víc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Dávat přednost realitě před virtualitou – vede nás k zodpovědnosti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Umět se soustředit – tichem a v tichu mluví Bůh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tvořivý – být spolupracovníkem na proměně světa láskou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Správně využívat čas – je k nezaplacení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Mít zdroj naděje</a:t>
            </a:r>
          </a:p>
          <a:p>
            <a:pPr marL="850950" marR="0" lvl="1" indent="-45720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cs typeface="Times New Roman" panose="02020603050405020304" pitchFamily="18" charset="0"/>
              </a:rPr>
              <a:t>Důvěřovat ve smysl svého života i ve smysl dějin</a:t>
            </a:r>
          </a:p>
          <a:p>
            <a:pPr marL="850950" lvl="1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7959800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Konkrétní důrazy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10513168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svobodným člověkem – vytrvalost, trpělivost, skromnost, statečnost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služebníkem Pravdy – pravdu nikdo „nemá“, pravdivost je darem 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Preferovat lidi a vztahy před věcmi a výkonem – společenství je víc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Dávat přednost realitě před virtualitou – vede nás k zodpovědnosti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Umět se soustředit – tichem a v tichu mluví Bůh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Být tvořivý – být spolupracovníkem na proměně světa láskou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Správně využívat čas – je k nezaplacení</a:t>
            </a:r>
          </a:p>
          <a:p>
            <a:pPr marL="108000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 dirty="0"/>
              <a:t>Mít zdroj naděje – důvěřovat ve smysl svého života i ve smysl dějin</a:t>
            </a:r>
          </a:p>
          <a:p>
            <a:pPr marL="850950" lvl="1" indent="-457200">
              <a:spcBef>
                <a:spcPct val="50000"/>
              </a:spcBef>
              <a:buFont typeface="Wingdings" panose="05000000000000000000" pitchFamily="2" charset="2"/>
              <a:buChar char="v"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534492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  <a:endParaRPr lang="cs-CZ" altLang="cs-CZ" sz="4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329917" y="980728"/>
            <a:ext cx="11521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Výchozí situace</a:t>
            </a:r>
          </a:p>
        </p:txBody>
      </p:sp>
      <p:graphicFrame>
        <p:nvGraphicFramePr>
          <p:cNvPr id="8" name="Tabulka 9">
            <a:extLst>
              <a:ext uri="{FF2B5EF4-FFF2-40B4-BE49-F238E27FC236}">
                <a16:creationId xmlns:a16="http://schemas.microsoft.com/office/drawing/2014/main" id="{EB086644-0954-4685-B52C-F181427EE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707302"/>
              </p:ext>
            </p:extLst>
          </p:nvPr>
        </p:nvGraphicFramePr>
        <p:xfrm>
          <a:off x="839416" y="1916832"/>
          <a:ext cx="10513168" cy="39182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380711141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578405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Touha po jistotě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4000" b="1" dirty="0">
                        <a:solidFill>
                          <a:srgbClr val="0033CC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906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Bezpodmínečná láska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4000" b="1" dirty="0">
                        <a:solidFill>
                          <a:srgbClr val="0033CC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130919"/>
                  </a:ext>
                </a:extLst>
              </a:tr>
              <a:tr h="1906592">
                <a:tc>
                  <a:txBody>
                    <a:bodyPr/>
                    <a:lstStyle/>
                    <a:p>
                      <a:pPr algn="ctr"/>
                      <a:endParaRPr lang="cs-CZ" sz="4000" b="1" dirty="0">
                        <a:solidFill>
                          <a:srgbClr val="0033CC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4000" b="1" dirty="0">
                        <a:solidFill>
                          <a:srgbClr val="0033CC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792972"/>
                  </a:ext>
                </a:extLst>
              </a:tr>
            </a:tbl>
          </a:graphicData>
        </a:graphic>
      </p:graphicFrame>
      <p:pic>
        <p:nvPicPr>
          <p:cNvPr id="4" name="Obrázek 3" descr="Obsah obrázku klipart&#10;&#10;Popis byl vytvořen automaticky">
            <a:extLst>
              <a:ext uri="{FF2B5EF4-FFF2-40B4-BE49-F238E27FC236}">
                <a16:creationId xmlns:a16="http://schemas.microsoft.com/office/drawing/2014/main" id="{5FAA1650-89C6-4B6E-BE9E-9D16161EC7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4077072"/>
            <a:ext cx="3672408" cy="168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50339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Odkaz na cestu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14414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1415480" y="1052736"/>
            <a:ext cx="96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Odkaz na cestu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564904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42FEDDFF-F7BC-47F1-917C-CD9F151F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694090"/>
            <a:ext cx="10513168" cy="447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tabLst>
                <a:tab pos="349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9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49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indent="0">
              <a:spcBef>
                <a:spcPts val="0"/>
              </a:spcBef>
              <a:buNone/>
            </a:pPr>
            <a:r>
              <a:rPr lang="cs-CZ" altLang="cs-CZ" sz="3000" b="1" dirty="0">
                <a:solidFill>
                  <a:srgbClr val="0033CC"/>
                </a:solidFill>
              </a:rPr>
              <a:t>Vaše děti nejsou vašimi dětmi. Jsou syny a dcerami Života, toužícího po sobě samém. Přicházejí skrze vás, ale ne od vás.</a:t>
            </a:r>
          </a:p>
          <a:p>
            <a:pPr indent="0">
              <a:spcBef>
                <a:spcPts val="0"/>
              </a:spcBef>
              <a:buNone/>
            </a:pPr>
            <a:r>
              <a:rPr lang="cs-CZ" altLang="cs-CZ" sz="3000" b="1" dirty="0">
                <a:solidFill>
                  <a:srgbClr val="0033CC"/>
                </a:solidFill>
              </a:rPr>
              <a:t> A třebaže jsou s vámi, přece vám nepatří.</a:t>
            </a:r>
          </a:p>
          <a:p>
            <a:pPr indent="0">
              <a:spcBef>
                <a:spcPts val="0"/>
              </a:spcBef>
              <a:buNone/>
            </a:pPr>
            <a:r>
              <a:rPr lang="cs-CZ" altLang="cs-CZ" sz="3000" b="1" dirty="0">
                <a:solidFill>
                  <a:srgbClr val="0033CC"/>
                </a:solidFill>
              </a:rPr>
              <a:t>Jste luky, z nichž jsou vaše děti vystřelovány jako živé šípy.</a:t>
            </a:r>
          </a:p>
          <a:p>
            <a:pPr indent="0">
              <a:spcBef>
                <a:spcPts val="0"/>
              </a:spcBef>
              <a:buNone/>
            </a:pPr>
            <a:r>
              <a:rPr lang="cs-CZ" altLang="cs-CZ" sz="3000" b="1" dirty="0">
                <a:solidFill>
                  <a:srgbClr val="0033CC"/>
                </a:solidFill>
              </a:rPr>
              <a:t>Lučištník vidí na stezce nekonečna terč a napíná vás svou silou, aby jeho šípy letěly rychle a daleko.</a:t>
            </a:r>
          </a:p>
          <a:p>
            <a:pPr indent="0">
              <a:spcBef>
                <a:spcPts val="0"/>
              </a:spcBef>
              <a:buNone/>
            </a:pPr>
            <a:r>
              <a:rPr lang="cs-CZ" altLang="cs-CZ" sz="3000" b="1" dirty="0">
                <a:solidFill>
                  <a:srgbClr val="0033CC"/>
                </a:solidFill>
              </a:rPr>
              <a:t> Ať napínání rukou Lučištníka je pro vás radostí. Neboť jak miluje šíp, který letí, tak miluje také luk, který je pevný.</a:t>
            </a:r>
          </a:p>
          <a:p>
            <a:pPr indent="0" algn="r">
              <a:spcBef>
                <a:spcPct val="50000"/>
              </a:spcBef>
              <a:buNone/>
            </a:pPr>
            <a:r>
              <a:rPr lang="cs-CZ" altLang="cs-CZ" sz="3000" b="1" dirty="0">
                <a:solidFill>
                  <a:srgbClr val="0033CC"/>
                </a:solidFill>
              </a:rPr>
              <a:t>Chalíl Džibrán: Prorok</a:t>
            </a:r>
          </a:p>
        </p:txBody>
      </p:sp>
    </p:spTree>
    <p:extLst>
      <p:ext uri="{BB962C8B-B14F-4D97-AF65-F5344CB8AC3E}">
        <p14:creationId xmlns:p14="http://schemas.microsoft.com/office/powerpoint/2010/main" val="17006960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07368" y="0"/>
            <a:ext cx="11449272" cy="1124744"/>
          </a:xfrm>
        </p:spPr>
        <p:txBody>
          <a:bodyPr>
            <a:normAutofit/>
          </a:bodyPr>
          <a:lstStyle/>
          <a:p>
            <a:pPr algn="ctr"/>
            <a:r>
              <a:rPr lang="cs-CZ" altLang="cs-CZ" sz="4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D7F55C-7E11-4866-A1F4-C63EC820D342}"/>
              </a:ext>
            </a:extLst>
          </p:cNvPr>
          <p:cNvSpPr txBox="1"/>
          <p:nvPr/>
        </p:nvSpPr>
        <p:spPr>
          <a:xfrm>
            <a:off x="407368" y="2611845"/>
            <a:ext cx="1144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93EFF15-C82F-4F2B-A5B2-EDB518B301B0}"/>
              </a:ext>
            </a:extLst>
          </p:cNvPr>
          <p:cNvSpPr/>
          <p:nvPr/>
        </p:nvSpPr>
        <p:spPr>
          <a:xfrm>
            <a:off x="2135560" y="2593387"/>
            <a:ext cx="9721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Obrázek 1" descr="Úsvit.jpg">
            <a:extLst>
              <a:ext uri="{FF2B5EF4-FFF2-40B4-BE49-F238E27FC236}">
                <a16:creationId xmlns:a16="http://schemas.microsoft.com/office/drawing/2014/main" id="{E8E50D68-8D89-4B5E-A8FF-BCC20B3D0FD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6"/>
          <a:stretch/>
        </p:blipFill>
        <p:spPr bwMode="auto">
          <a:xfrm>
            <a:off x="3134866" y="1213197"/>
            <a:ext cx="6210300" cy="4376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Pole 2">
            <a:extLst>
              <a:ext uri="{FF2B5EF4-FFF2-40B4-BE49-F238E27FC236}">
                <a16:creationId xmlns:a16="http://schemas.microsoft.com/office/drawing/2014/main" id="{E6697019-36B9-45F1-A074-28C19717B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9656" y="5517232"/>
            <a:ext cx="6275615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4400" b="1" dirty="0">
                <a:solidFill>
                  <a:srgbClr val="800000"/>
                </a:solidFill>
              </a:rPr>
              <a:t>Děkuji za pozornost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altLang="cs-CZ" dirty="0"/>
              <a:t>edy@skaut.cz</a:t>
            </a:r>
          </a:p>
        </p:txBody>
      </p:sp>
    </p:spTree>
    <p:extLst>
      <p:ext uri="{BB962C8B-B14F-4D97-AF65-F5344CB8AC3E}">
        <p14:creationId xmlns:p14="http://schemas.microsoft.com/office/powerpoint/2010/main" val="2426252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  <a:endParaRPr lang="cs-CZ" altLang="cs-CZ" sz="4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329917" y="980728"/>
            <a:ext cx="11521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Výchozí situace</a:t>
            </a:r>
          </a:p>
        </p:txBody>
      </p:sp>
      <p:graphicFrame>
        <p:nvGraphicFramePr>
          <p:cNvPr id="8" name="Tabulka 9">
            <a:extLst>
              <a:ext uri="{FF2B5EF4-FFF2-40B4-BE49-F238E27FC236}">
                <a16:creationId xmlns:a16="http://schemas.microsoft.com/office/drawing/2014/main" id="{EB086644-0954-4685-B52C-F181427EE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899465"/>
              </p:ext>
            </p:extLst>
          </p:nvPr>
        </p:nvGraphicFramePr>
        <p:xfrm>
          <a:off x="839416" y="1916832"/>
          <a:ext cx="10513168" cy="39182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380711141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578405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Touha po jistotě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Touha po svobodě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906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Bezpodmínečná láska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4000" b="1" dirty="0">
                        <a:solidFill>
                          <a:srgbClr val="0033CC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130919"/>
                  </a:ext>
                </a:extLst>
              </a:tr>
              <a:tr h="1906592">
                <a:tc>
                  <a:txBody>
                    <a:bodyPr/>
                    <a:lstStyle/>
                    <a:p>
                      <a:pPr algn="ctr"/>
                      <a:endParaRPr lang="cs-CZ" sz="4000" b="1" dirty="0">
                        <a:solidFill>
                          <a:srgbClr val="0033CC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4000" b="1" dirty="0">
                        <a:solidFill>
                          <a:srgbClr val="0033CC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792972"/>
                  </a:ext>
                </a:extLst>
              </a:tr>
            </a:tbl>
          </a:graphicData>
        </a:graphic>
      </p:graphicFrame>
      <p:pic>
        <p:nvPicPr>
          <p:cNvPr id="4" name="Obrázek 3" descr="Obsah obrázku klipart&#10;&#10;Popis byl vytvořen automaticky">
            <a:extLst>
              <a:ext uri="{FF2B5EF4-FFF2-40B4-BE49-F238E27FC236}">
                <a16:creationId xmlns:a16="http://schemas.microsoft.com/office/drawing/2014/main" id="{5FAA1650-89C6-4B6E-BE9E-9D16161EC7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4077072"/>
            <a:ext cx="3672408" cy="168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729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  <a:endParaRPr lang="cs-CZ" altLang="cs-CZ" sz="4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329917" y="980728"/>
            <a:ext cx="11521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Výchozí situace</a:t>
            </a:r>
          </a:p>
        </p:txBody>
      </p:sp>
      <p:graphicFrame>
        <p:nvGraphicFramePr>
          <p:cNvPr id="8" name="Tabulka 9">
            <a:extLst>
              <a:ext uri="{FF2B5EF4-FFF2-40B4-BE49-F238E27FC236}">
                <a16:creationId xmlns:a16="http://schemas.microsoft.com/office/drawing/2014/main" id="{EB086644-0954-4685-B52C-F181427EE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80838"/>
              </p:ext>
            </p:extLst>
          </p:nvPr>
        </p:nvGraphicFramePr>
        <p:xfrm>
          <a:off x="839416" y="1916832"/>
          <a:ext cx="10513168" cy="39182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380711141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578405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Touha po jistotě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b="1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Touha </a:t>
                      </a:r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po svobodě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906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Bezpodmínečná láska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Růst</a:t>
                      </a:r>
                    </a:p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k odpovědnosti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130919"/>
                  </a:ext>
                </a:extLst>
              </a:tr>
              <a:tr h="1906592">
                <a:tc>
                  <a:txBody>
                    <a:bodyPr/>
                    <a:lstStyle/>
                    <a:p>
                      <a:pPr algn="ctr"/>
                      <a:endParaRPr lang="cs-CZ" sz="4000" b="1" dirty="0">
                        <a:solidFill>
                          <a:srgbClr val="0033CC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4000" b="1" dirty="0">
                        <a:solidFill>
                          <a:srgbClr val="0033CC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792972"/>
                  </a:ext>
                </a:extLst>
              </a:tr>
            </a:tbl>
          </a:graphicData>
        </a:graphic>
      </p:graphicFrame>
      <p:pic>
        <p:nvPicPr>
          <p:cNvPr id="4" name="Obrázek 3" descr="Obsah obrázku klipart&#10;&#10;Popis byl vytvořen automaticky">
            <a:extLst>
              <a:ext uri="{FF2B5EF4-FFF2-40B4-BE49-F238E27FC236}">
                <a16:creationId xmlns:a16="http://schemas.microsoft.com/office/drawing/2014/main" id="{5FAA1650-89C6-4B6E-BE9E-9D16161EC7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4077072"/>
            <a:ext cx="3672408" cy="168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524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  <a:endParaRPr lang="cs-CZ" altLang="cs-CZ" sz="4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329917" y="980728"/>
            <a:ext cx="11521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Výchozí situace</a:t>
            </a:r>
          </a:p>
        </p:txBody>
      </p:sp>
      <p:graphicFrame>
        <p:nvGraphicFramePr>
          <p:cNvPr id="8" name="Tabulka 9">
            <a:extLst>
              <a:ext uri="{FF2B5EF4-FFF2-40B4-BE49-F238E27FC236}">
                <a16:creationId xmlns:a16="http://schemas.microsoft.com/office/drawing/2014/main" id="{EB086644-0954-4685-B52C-F181427EE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600509"/>
              </p:ext>
            </p:extLst>
          </p:nvPr>
        </p:nvGraphicFramePr>
        <p:xfrm>
          <a:off x="839416" y="1916832"/>
          <a:ext cx="10513168" cy="39182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380711141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578405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Touha po jistotě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b="1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Touha </a:t>
                      </a:r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po svobodě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906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Bezpodmínečná láska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Růst</a:t>
                      </a:r>
                    </a:p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k odpovědnosti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130919"/>
                  </a:ext>
                </a:extLst>
              </a:tr>
              <a:tr h="1906592">
                <a:tc>
                  <a:txBody>
                    <a:bodyPr/>
                    <a:lstStyle/>
                    <a:p>
                      <a:pPr algn="ctr"/>
                      <a:endParaRPr lang="cs-CZ" sz="4000" b="1" dirty="0">
                        <a:solidFill>
                          <a:srgbClr val="0033CC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4000" b="1" dirty="0">
                        <a:solidFill>
                          <a:srgbClr val="0033CC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792972"/>
                  </a:ext>
                </a:extLst>
              </a:tr>
            </a:tbl>
          </a:graphicData>
        </a:graphic>
      </p:graphicFrame>
      <p:pic>
        <p:nvPicPr>
          <p:cNvPr id="4" name="Obrázek 3" descr="Obsah obrázku klipart&#10;&#10;Popis byl vytvořen automaticky">
            <a:extLst>
              <a:ext uri="{FF2B5EF4-FFF2-40B4-BE49-F238E27FC236}">
                <a16:creationId xmlns:a16="http://schemas.microsoft.com/office/drawing/2014/main" id="{5FAA1650-89C6-4B6E-BE9E-9D16161EC7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4077072"/>
            <a:ext cx="3672408" cy="1688537"/>
          </a:xfrm>
          <a:prstGeom prst="rect">
            <a:avLst/>
          </a:prstGeom>
        </p:spPr>
      </p:pic>
      <p:pic>
        <p:nvPicPr>
          <p:cNvPr id="5" name="Obrázek 4" descr="Obsah obrázku text, klipart&#10;&#10;Popis byl vytvořen automaticky">
            <a:extLst>
              <a:ext uri="{FF2B5EF4-FFF2-40B4-BE49-F238E27FC236}">
                <a16:creationId xmlns:a16="http://schemas.microsoft.com/office/drawing/2014/main" id="{B44241F5-4D85-4044-9BCD-BA054548BB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757" y="4077071"/>
            <a:ext cx="891579" cy="1679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107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0"/>
            <a:ext cx="11017224" cy="1124744"/>
          </a:xfrm>
        </p:spPr>
        <p:txBody>
          <a:bodyPr/>
          <a:lstStyle/>
          <a:p>
            <a:pPr algn="ctr"/>
            <a:r>
              <a:rPr lang="cs-CZ" altLang="cs-CZ" sz="4800" b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Výchova jako jedinečné poslání</a:t>
            </a:r>
            <a:endParaRPr lang="cs-CZ" altLang="cs-CZ" sz="48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49E7E8-A00A-4753-9704-C01FD4BA150E}"/>
              </a:ext>
            </a:extLst>
          </p:cNvPr>
          <p:cNvSpPr txBox="1"/>
          <p:nvPr/>
        </p:nvSpPr>
        <p:spPr>
          <a:xfrm>
            <a:off x="329917" y="980728"/>
            <a:ext cx="11521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Výchozí situace</a:t>
            </a:r>
          </a:p>
        </p:txBody>
      </p:sp>
      <p:graphicFrame>
        <p:nvGraphicFramePr>
          <p:cNvPr id="8" name="Tabulka 9">
            <a:extLst>
              <a:ext uri="{FF2B5EF4-FFF2-40B4-BE49-F238E27FC236}">
                <a16:creationId xmlns:a16="http://schemas.microsoft.com/office/drawing/2014/main" id="{EB086644-0954-4685-B52C-F181427EE523}"/>
              </a:ext>
            </a:extLst>
          </p:cNvPr>
          <p:cNvGraphicFramePr>
            <a:graphicFrameLocks noGrp="1"/>
          </p:cNvGraphicFramePr>
          <p:nvPr/>
        </p:nvGraphicFramePr>
        <p:xfrm>
          <a:off x="839416" y="1916832"/>
          <a:ext cx="10513168" cy="39182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380711141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578405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Touha po jistotě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b="1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Touha </a:t>
                      </a:r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po svobodě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906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Bezpodmínečná láska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Růst</a:t>
                      </a:r>
                    </a:p>
                    <a:p>
                      <a:pPr algn="ctr"/>
                      <a:r>
                        <a:rPr lang="cs-CZ" sz="4000" b="1" dirty="0"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</a:rPr>
                        <a:t>k odpovědnosti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130919"/>
                  </a:ext>
                </a:extLst>
              </a:tr>
              <a:tr h="1906592">
                <a:tc>
                  <a:txBody>
                    <a:bodyPr/>
                    <a:lstStyle/>
                    <a:p>
                      <a:pPr algn="ctr"/>
                      <a:endParaRPr lang="cs-CZ" sz="4000" b="1" dirty="0">
                        <a:solidFill>
                          <a:srgbClr val="0033CC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4000" b="1" dirty="0">
                        <a:solidFill>
                          <a:srgbClr val="0033CC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792972"/>
                  </a:ext>
                </a:extLst>
              </a:tr>
            </a:tbl>
          </a:graphicData>
        </a:graphic>
      </p:graphicFrame>
      <p:pic>
        <p:nvPicPr>
          <p:cNvPr id="4" name="Obrázek 3" descr="Obsah obrázku klipart&#10;&#10;Popis byl vytvořen automaticky">
            <a:extLst>
              <a:ext uri="{FF2B5EF4-FFF2-40B4-BE49-F238E27FC236}">
                <a16:creationId xmlns:a16="http://schemas.microsoft.com/office/drawing/2014/main" id="{5FAA1650-89C6-4B6E-BE9E-9D16161EC7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4077072"/>
            <a:ext cx="3672408" cy="1688537"/>
          </a:xfrm>
          <a:prstGeom prst="rect">
            <a:avLst/>
          </a:prstGeom>
        </p:spPr>
      </p:pic>
      <p:pic>
        <p:nvPicPr>
          <p:cNvPr id="5" name="Obrázek 4" descr="Obsah obrázku text, klipart&#10;&#10;Popis byl vytvořen automaticky">
            <a:extLst>
              <a:ext uri="{FF2B5EF4-FFF2-40B4-BE49-F238E27FC236}">
                <a16:creationId xmlns:a16="http://schemas.microsoft.com/office/drawing/2014/main" id="{B44241F5-4D85-4044-9BCD-BA054548BB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757" y="4077071"/>
            <a:ext cx="891579" cy="1679715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3B3C51F-D4B3-4C6C-87A6-76BC8190A324}"/>
              </a:ext>
            </a:extLst>
          </p:cNvPr>
          <p:cNvSpPr txBox="1"/>
          <p:nvPr/>
        </p:nvSpPr>
        <p:spPr>
          <a:xfrm>
            <a:off x="839416" y="6093296"/>
            <a:ext cx="10513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solidFill>
                  <a:srgbClr val="FF0000"/>
                </a:solidFill>
                <a:latin typeface="Georgia Pro Black" panose="02040A02050405020203" pitchFamily="18" charset="0"/>
              </a:rPr>
              <a:t>VÝCHOVA</a:t>
            </a:r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B4155458-6007-4E6E-9A32-CE6E808F3780}"/>
              </a:ext>
            </a:extLst>
          </p:cNvPr>
          <p:cNvSpPr/>
          <p:nvPr/>
        </p:nvSpPr>
        <p:spPr>
          <a:xfrm>
            <a:off x="5375919" y="5084914"/>
            <a:ext cx="556639" cy="10083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lů 6">
            <a:extLst>
              <a:ext uri="{FF2B5EF4-FFF2-40B4-BE49-F238E27FC236}">
                <a16:creationId xmlns:a16="http://schemas.microsoft.com/office/drawing/2014/main" id="{4B0FFB19-CFC1-42AD-A02C-067406D3195F}"/>
              </a:ext>
            </a:extLst>
          </p:cNvPr>
          <p:cNvSpPr/>
          <p:nvPr/>
        </p:nvSpPr>
        <p:spPr>
          <a:xfrm>
            <a:off x="6331450" y="5084914"/>
            <a:ext cx="556640" cy="10083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6928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5380</TotalTime>
  <Words>1977</Words>
  <Application>Microsoft Office PowerPoint</Application>
  <PresentationFormat>Širokoúhlá obrazovka</PresentationFormat>
  <Paragraphs>454</Paragraphs>
  <Slides>52</Slides>
  <Notes>52</Notes>
  <HiddenSlides>6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60" baseType="lpstr">
      <vt:lpstr>Arial</vt:lpstr>
      <vt:lpstr>Bookman Old Style</vt:lpstr>
      <vt:lpstr>Calibri</vt:lpstr>
      <vt:lpstr>Calibri Light</vt:lpstr>
      <vt:lpstr>Georgia Pro Black</vt:lpstr>
      <vt:lpstr>Times New Roman</vt:lpstr>
      <vt:lpstr>Wingdings</vt:lpstr>
      <vt:lpstr>Motiv Office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</vt:lpstr>
      <vt:lpstr>Výchova jako jedinečné poslání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nadpisu</dc:title>
  <dc:creator>Jiri Zajic</dc:creator>
  <cp:lastModifiedBy>Jiří Zajíc</cp:lastModifiedBy>
  <cp:revision>260</cp:revision>
  <cp:lastPrinted>2005-03-29T05:39:11Z</cp:lastPrinted>
  <dcterms:created xsi:type="dcterms:W3CDTF">2005-03-25T16:39:35Z</dcterms:created>
  <dcterms:modified xsi:type="dcterms:W3CDTF">2021-09-13T21:18:31Z</dcterms:modified>
</cp:coreProperties>
</file>