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A87B-F361-48A4-8024-BAEEB9D93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009" y="1300785"/>
            <a:ext cx="9762979" cy="2509213"/>
          </a:xfrm>
        </p:spPr>
        <p:txBody>
          <a:bodyPr>
            <a:normAutofit/>
          </a:bodyPr>
          <a:lstStyle/>
          <a:p>
            <a:r>
              <a:rPr lang="cs-CZ" dirty="0"/>
              <a:t>Život svaté </a:t>
            </a:r>
            <a:r>
              <a:rPr lang="cs-CZ" dirty="0" err="1"/>
              <a:t>ludmily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nové objevy – nové souvislosti</a:t>
            </a:r>
            <a:br>
              <a:rPr lang="cs-CZ" dirty="0"/>
            </a:br>
            <a:r>
              <a:rPr lang="cs-CZ" sz="3600"/>
              <a:t>Jakub Izdný</a:t>
            </a:r>
            <a:br>
              <a:rPr lang="cs-CZ" sz="3600" dirty="0"/>
            </a:br>
            <a:r>
              <a:rPr lang="cs-CZ" sz="3600" dirty="0"/>
              <a:t>(Ústav Českých dějin, FF UK)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25A559-76E2-4389-BEAE-EB3C09427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33" y="4036605"/>
            <a:ext cx="3489967" cy="17952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C85D6C-5C4A-42AB-847C-D25A1D287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28" y="3809998"/>
            <a:ext cx="2103120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2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263A6-854A-4F93-A193-E636BD22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8186"/>
            <a:ext cx="10364451" cy="1596177"/>
          </a:xfrm>
        </p:spPr>
        <p:txBody>
          <a:bodyPr/>
          <a:lstStyle/>
          <a:p>
            <a:r>
              <a:rPr lang="cs-CZ" dirty="0"/>
              <a:t>Vražední </a:t>
            </a:r>
            <a:r>
              <a:rPr lang="cs-CZ" dirty="0" err="1"/>
              <a:t>vikingové</a:t>
            </a:r>
            <a:r>
              <a:rPr lang="cs-CZ" dirty="0"/>
              <a:t>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003BC8-1B66-498E-88C6-28F6EF3099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1436" y="1504030"/>
            <a:ext cx="7131754" cy="384993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95D4E1-91B8-4061-9AA3-2AA31A575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93" y="2548454"/>
            <a:ext cx="4554445" cy="3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361D9BC-C98E-49A3-9520-B7CD1B19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Blahoslavená Ludmila ze země srbské…?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77D7371-46C4-41AF-8046-08AFCD7E6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39814" y="1881068"/>
            <a:ext cx="9237785" cy="391013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* 860</a:t>
            </a:r>
          </a:p>
          <a:p>
            <a:pPr marL="0" indent="0">
              <a:buNone/>
            </a:pPr>
            <a:r>
              <a:rPr lang="cs-CZ" dirty="0"/>
              <a:t>POHANKA, PŮVOD?</a:t>
            </a:r>
          </a:p>
          <a:p>
            <a:pPr marL="0" indent="0">
              <a:buNone/>
            </a:pPr>
            <a:r>
              <a:rPr lang="cs-CZ" dirty="0"/>
              <a:t>ASI V 15 LETECH PROVDANÁ ZA Bořivoje I.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5069D9-21A8-40B3-90C8-83DABEE8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68" y="1881067"/>
            <a:ext cx="2827845" cy="41710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D112D6-8236-497B-A500-B6325A5BF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741" y="3522523"/>
            <a:ext cx="4614992" cy="30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CA89A-CBC2-4D49-A8A7-95097CFE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	JENŽE KÝM BYL BOŘIVOJ?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C6A840A-9EDC-4F1D-9925-9BD0272011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87808" y="261379"/>
            <a:ext cx="2474015" cy="261146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D34F0F-9E2B-4244-B3DF-090C8EF5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157503"/>
            <a:ext cx="5923378" cy="40819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BA08ED-A7B5-4449-84B8-DECACDF8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707" y="3055719"/>
            <a:ext cx="4572219" cy="36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E2A8EE2-7600-4FBA-8A43-82038DB2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" y="194753"/>
            <a:ext cx="10364451" cy="1596177"/>
          </a:xfrm>
        </p:spPr>
        <p:txBody>
          <a:bodyPr/>
          <a:lstStyle/>
          <a:p>
            <a:r>
              <a:rPr lang="cs-CZ" dirty="0"/>
              <a:t>MORAVSKO-ČESKÁ ZEM…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9D1332-0955-4853-99B8-2707E9DEC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411410"/>
            <a:ext cx="5686425" cy="4810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E22F86-DD51-4D0E-A44B-6103C478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62" y="255417"/>
            <a:ext cx="2355504" cy="317358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111183E-B148-4914-AD01-290CA5AE8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48" y="3351930"/>
            <a:ext cx="5495778" cy="34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5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0DFE7-CD57-447D-A23B-7892E553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cs-CZ" dirty="0"/>
              <a:t>KŘESŤANSTVÍ V ČECHÁCH – první kostel?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5479CA-9352-4AF3-BF10-74605503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528103"/>
            <a:ext cx="4017109" cy="49289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16A82D-8CD5-4158-A5B2-B1AE2A95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28" y="1528103"/>
            <a:ext cx="5826369" cy="43697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67CB8F-419B-4BEF-8D1B-220590F14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61" y="4189337"/>
            <a:ext cx="1511822" cy="22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A5EDA-C56A-4642-97D8-BCD04734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8323"/>
            <a:ext cx="10364451" cy="1596177"/>
          </a:xfrm>
        </p:spPr>
        <p:txBody>
          <a:bodyPr/>
          <a:lstStyle/>
          <a:p>
            <a:r>
              <a:rPr lang="cs-CZ" dirty="0"/>
              <a:t>LUDMILA VLÁDNE?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677F5F-9F65-4347-93FA-04F6EDCECD82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166191" y="1854500"/>
            <a:ext cx="4678330" cy="4384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numCol="1" rtlCol="0">
            <a:spAutoFit/>
          </a:bodyPr>
          <a:lstStyle/>
          <a:p>
            <a:pPr marL="0" indent="0" algn="ctr">
              <a:buNone/>
            </a:pPr>
            <a:r>
              <a:rPr lang="cs-CZ" i="1" dirty="0"/>
              <a:t>Roku osmistého devadesátého od vtělení Páně král Arnulf postoupil Svatoplukovi, králi moravských Slovanů, vévodství Čechů, kteří až </a:t>
            </a:r>
            <a:r>
              <a:rPr lang="cs-CZ" b="1" i="1" dirty="0"/>
              <a:t>do té doby měli nad sebou vládce ze své krve a ze svého kmene</a:t>
            </a:r>
            <a:r>
              <a:rPr lang="cs-CZ" i="1" dirty="0"/>
              <a:t> a zachovávali franským králům slíbenou věrnost, aniž porušovali smlouvu…</a:t>
            </a:r>
          </a:p>
          <a:p>
            <a:pPr marL="0" indent="0" algn="ctr">
              <a:buNone/>
            </a:pPr>
            <a:r>
              <a:rPr lang="cs-CZ" i="1" dirty="0"/>
              <a:t>(Regino z </a:t>
            </a:r>
            <a:r>
              <a:rPr lang="cs-CZ" i="1" dirty="0" err="1"/>
              <a:t>Prümu</a:t>
            </a:r>
            <a:r>
              <a:rPr lang="cs-CZ" i="1" dirty="0"/>
              <a:t>, r. 890)</a:t>
            </a:r>
          </a:p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57A7C9-5C5D-453E-958E-94A453D1CC1B}"/>
              </a:ext>
            </a:extLst>
          </p:cNvPr>
          <p:cNvSpPr txBox="1"/>
          <p:nvPr/>
        </p:nvSpPr>
        <p:spPr>
          <a:xfrm>
            <a:off x="6347482" y="1854500"/>
            <a:ext cx="4678327" cy="4093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numCol="1" rtlCol="0">
            <a:spAutoFit/>
          </a:bodyPr>
          <a:lstStyle/>
          <a:p>
            <a:pPr algn="ctr"/>
            <a:r>
              <a:rPr lang="cs-CZ" sz="2000" i="1" dirty="0"/>
              <a:t>V POLOVINĚ MĚSÍCE ČERVENCE SE KONAL VE MĚSTĚ ŘEZNĚ OBECNÝ SNĚM ; TAM PŘIŠLA KE KRÁLI Z ÚZEMÍ SLOVANŮ </a:t>
            </a:r>
            <a:r>
              <a:rPr lang="cs-CZ" sz="2000" b="1" i="1" dirty="0"/>
              <a:t>VŠECHNA KNÍŽATA ČECHŮ, KTERÉ VÉVODA SVATOPLUK PŘEDTÍM NÁSILNĚ ODLOUČIL</a:t>
            </a:r>
            <a:br>
              <a:rPr lang="cs-CZ" sz="2000" b="1" i="1" dirty="0"/>
            </a:br>
            <a:r>
              <a:rPr lang="cs-CZ" sz="2000" b="1" i="1" dirty="0"/>
              <a:t> A ODTRHL ZE SPOLEČENSTVÍ A Z MOCI KMENE BAVORŮ</a:t>
            </a:r>
            <a:r>
              <a:rPr lang="cs-CZ" sz="2000" i="1" dirty="0"/>
              <a:t> – JEJICH NÁČELNÍKY BYLI SPYTIHNĚV A VÍTĚZSLAV – A KDYŽ JE KRÁL DŮSTOJNĚ PŘIJAL, PODÁNÍM RUKY – JAK JE ZVYKEM – SE SMÍŘENI PODROBILI KRÁLOVSKÉ MOCI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(ANNALES FULDENSES, R. 895)</a:t>
            </a:r>
          </a:p>
        </p:txBody>
      </p:sp>
    </p:spTree>
    <p:extLst>
      <p:ext uri="{BB962C8B-B14F-4D97-AF65-F5344CB8AC3E}">
        <p14:creationId xmlns:p14="http://schemas.microsoft.com/office/powerpoint/2010/main" val="1679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3E5FA-0028-47CC-A58A-B4D21539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VÁCLAVA…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D2A5A3-0E3A-4290-B040-BD1CFF227B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1. staroslověnská legenda:</a:t>
            </a:r>
          </a:p>
          <a:p>
            <a:pPr marL="457200" lvl="1" indent="0">
              <a:buNone/>
            </a:pPr>
            <a:r>
              <a:rPr lang="cs-CZ" i="1" dirty="0"/>
              <a:t>Jeho bába Ludmila dala jej vyučit v  knihách slovanských pod vedením kněze, a on si dobře osvojil jejich smysl. Vratislav pak jej poslal do Budče, tam se hoch počal učit knihám latinským a osvojil si je dobře.</a:t>
            </a:r>
          </a:p>
          <a:p>
            <a:r>
              <a:rPr lang="cs-CZ" dirty="0" err="1"/>
              <a:t>KRISTiÁNOVA</a:t>
            </a:r>
            <a:r>
              <a:rPr lang="cs-CZ" dirty="0"/>
              <a:t> LEGENDA:</a:t>
            </a:r>
          </a:p>
          <a:p>
            <a:pPr marL="457200" lvl="1" indent="0">
              <a:buNone/>
            </a:pPr>
            <a:r>
              <a:rPr lang="cs-CZ" i="1" dirty="0"/>
              <a:t>když zatím otec jeho se odebral z tohoto světa … (BYL VÁCLAV) NA stolec otcovský ode všeho lidu povýšen. Ale poněvadž ještě neodrostl zcela věku chlapeckému nebo jinošskému, všichni velmoži … svěřili nezkušeného vévodu s bratrem jeho Boleslavem Ludmile blažené paměti, služebnici Kristově, na vychování.</a:t>
            </a:r>
          </a:p>
        </p:txBody>
      </p:sp>
    </p:spTree>
    <p:extLst>
      <p:ext uri="{BB962C8B-B14F-4D97-AF65-F5344CB8AC3E}">
        <p14:creationId xmlns:p14="http://schemas.microsoft.com/office/powerpoint/2010/main" val="346430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55DEB-496D-43F9-AF12-ABD7A085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 LUDMILA A DRAHOMÍRA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706003-07D9-408F-96F6-C4B432F034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SpOR</a:t>
            </a:r>
            <a:r>
              <a:rPr lang="cs-CZ" dirty="0"/>
              <a:t> O Víru?</a:t>
            </a:r>
          </a:p>
          <a:p>
            <a:pPr marL="0" indent="0">
              <a:buNone/>
            </a:pPr>
            <a:r>
              <a:rPr lang="cs-CZ" dirty="0"/>
              <a:t>	MOŽNÁ, ALE Třeba ne tak, jak 	bychom čekali</a:t>
            </a:r>
          </a:p>
          <a:p>
            <a:pPr marL="0" indent="0">
              <a:buNone/>
            </a:pPr>
            <a:r>
              <a:rPr lang="cs-CZ" dirty="0"/>
              <a:t>Politika?</a:t>
            </a:r>
          </a:p>
          <a:p>
            <a:pPr marL="0" indent="0">
              <a:buNone/>
            </a:pPr>
            <a:r>
              <a:rPr lang="cs-CZ" dirty="0"/>
              <a:t>Osobní zášť?</a:t>
            </a:r>
          </a:p>
          <a:p>
            <a:pPr marL="0" indent="0">
              <a:buNone/>
            </a:pPr>
            <a:r>
              <a:rPr lang="cs-CZ" dirty="0"/>
              <a:t>První kostel </a:t>
            </a:r>
            <a:r>
              <a:rPr lang="cs-CZ"/>
              <a:t>založený ženou…</a:t>
            </a:r>
            <a:endParaRPr lang="cs-CZ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EF4AC520-987D-4ACA-9B90-66DC792C4BE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15470" y="2366963"/>
            <a:ext cx="4418860" cy="3424237"/>
          </a:xfrm>
        </p:spPr>
      </p:pic>
    </p:spTree>
    <p:extLst>
      <p:ext uri="{BB962C8B-B14F-4D97-AF65-F5344CB8AC3E}">
        <p14:creationId xmlns:p14="http://schemas.microsoft.com/office/powerpoint/2010/main" val="316943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C2A15-009A-415E-8E73-C3C1F1E9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772530"/>
          </a:xfrm>
        </p:spPr>
        <p:txBody>
          <a:bodyPr/>
          <a:lstStyle/>
          <a:p>
            <a:r>
              <a:rPr lang="cs-CZ" dirty="0"/>
              <a:t>15. Září 921…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6DC6643-BA3C-4D75-8924-9F3E8FE742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31521" y="1416605"/>
            <a:ext cx="6803242" cy="510243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DE0179-1C29-44A2-9A50-220E0007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7196"/>
            <a:ext cx="533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92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106</TotalTime>
  <Words>333</Words>
  <Application>Microsoft Office PowerPoint</Application>
  <PresentationFormat>Širokoúhlá obrazovka</PresentationFormat>
  <Paragraphs>27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Kapka</vt:lpstr>
      <vt:lpstr>Život svaté ludmily: nové objevy – nové souvislosti Jakub Izdný (Ústav Českých dějin, FF UK)</vt:lpstr>
      <vt:lpstr>Blahoslavená Ludmila ze země srbské…?</vt:lpstr>
      <vt:lpstr> JENŽE KÝM BYL BOŘIVOJ?</vt:lpstr>
      <vt:lpstr>MORAVSKO-ČESKÁ ZEM…</vt:lpstr>
      <vt:lpstr>KŘESŤANSTVÍ V ČECHÁCH – první kostel?</vt:lpstr>
      <vt:lpstr>LUDMILA VLÁDNE?</vt:lpstr>
      <vt:lpstr>VÝCHOVA VÁCLAVA…</vt:lpstr>
      <vt:lpstr>                                   LUDMILA A DRAHOMÍRA</vt:lpstr>
      <vt:lpstr>15. Září 921…</vt:lpstr>
      <vt:lpstr>Vražední vikingové?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svaté ludmily: nové objevy – nové souvislosti Jakub Izdný (Ústav světových dějin, FF UK)</dc:title>
  <dc:creator>YYY</dc:creator>
  <cp:lastModifiedBy>Jakub Izdný</cp:lastModifiedBy>
  <cp:revision>16</cp:revision>
  <dcterms:created xsi:type="dcterms:W3CDTF">2018-05-11T20:45:10Z</dcterms:created>
  <dcterms:modified xsi:type="dcterms:W3CDTF">2021-09-14T06:22:11Z</dcterms:modified>
</cp:coreProperties>
</file>