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64" r:id="rId13"/>
    <p:sldId id="265" r:id="rId14"/>
    <p:sldId id="266" r:id="rId15"/>
    <p:sldId id="267" r:id="rId16"/>
    <p:sldId id="284" r:id="rId17"/>
    <p:sldId id="268" r:id="rId18"/>
    <p:sldId id="269" r:id="rId19"/>
    <p:sldId id="279" r:id="rId20"/>
    <p:sldId id="283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53" autoAdjust="0"/>
    <p:restoredTop sz="94660"/>
  </p:normalViewPr>
  <p:slideViewPr>
    <p:cSldViewPr>
      <p:cViewPr>
        <p:scale>
          <a:sx n="60" d="100"/>
          <a:sy n="60" d="100"/>
        </p:scale>
        <p:origin x="-566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D4A46A-3148-48F0-9F0A-A119EE4BF828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03E-E7E2-4BE8-9E28-A1352ED1993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Mládí vpřed! </a:t>
            </a:r>
            <a:br>
              <a:rPr lang="cs-CZ" dirty="0" smtClean="0"/>
            </a:br>
            <a:r>
              <a:rPr lang="cs-CZ" dirty="0" smtClean="0"/>
              <a:t>Stáří do hrobu!?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136904" cy="17526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PhDr. Mgr. Robert </a:t>
            </a:r>
            <a:r>
              <a:rPr lang="cs-CZ" sz="1800" dirty="0" err="1" smtClean="0"/>
              <a:t>Huneš</a:t>
            </a:r>
            <a:r>
              <a:rPr lang="cs-CZ" sz="1800" dirty="0" smtClean="0"/>
              <a:t>, MBA</a:t>
            </a:r>
          </a:p>
          <a:p>
            <a:r>
              <a:rPr lang="cs-CZ" sz="1800" dirty="0" smtClean="0"/>
              <a:t>prezident Asociace poskytovatelů hospicové paliativní péče</a:t>
            </a:r>
          </a:p>
          <a:p>
            <a:r>
              <a:rPr lang="cs-CZ" sz="1800" dirty="0" smtClean="0"/>
              <a:t>ředitel Hospice sv. Jana N. Neumanna, o.p.s. v Prachaticích</a:t>
            </a:r>
            <a:endParaRPr lang="cs-CZ" sz="1800" dirty="0"/>
          </a:p>
        </p:txBody>
      </p:sp>
      <p:pic>
        <p:nvPicPr>
          <p:cNvPr id="7" name="Obrázek 6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3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proč vůbec?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poč. 20, stol. nesamozřejmost života…</a:t>
            </a:r>
          </a:p>
          <a:p>
            <a:r>
              <a:rPr lang="cs-CZ" dirty="0" smtClean="0"/>
              <a:t>…nahrazena nesamozřejmostí…</a:t>
            </a:r>
          </a:p>
          <a:p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100" name="Picture 4" descr="C:\Users\Lenovo\Desktop\adult-2028245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4000"/>
            <a:ext cx="812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6" y="4581128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cs-CZ" sz="9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7452320" y="5157192"/>
            <a:ext cx="1224136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7452320" y="5157192"/>
            <a:ext cx="1152128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395536" y="6150788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1118380" y="6150788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1883024" y="6150788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2869684" y="6160548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3898052" y="6115915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5" descr="C:\Users\Lenovo\Desktop\fajfka.jp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789" r="82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10679"/>
          <a:stretch/>
        </p:blipFill>
        <p:spPr bwMode="auto">
          <a:xfrm>
            <a:off x="4979784" y="6160548"/>
            <a:ext cx="380296" cy="528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Obrázek 27" descr="C:\Users\Lenovo\AppData\Local\Microsoft\Windows\INetCache\Content.Word\ludmila-rodiny.jpg"/>
          <p:cNvPicPr/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9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7" y="1628800"/>
            <a:ext cx="4474839" cy="4709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umíráme obklopeni </a:t>
            </a:r>
            <a:r>
              <a:rPr lang="cs-CZ" dirty="0" smtClean="0"/>
              <a:t>vnějším bohatstvím</a:t>
            </a:r>
            <a:endParaRPr lang="cs-CZ" dirty="0" smtClean="0"/>
          </a:p>
          <a:p>
            <a:r>
              <a:rPr lang="cs-CZ" dirty="0" smtClean="0"/>
              <a:t>… ale s vnitřní  a vztahovou chudobou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/>
              <a:t>chřadneme </a:t>
            </a:r>
            <a:r>
              <a:rPr lang="cs-CZ" dirty="0" smtClean="0"/>
              <a:t>z nadbytku a </a:t>
            </a:r>
            <a:r>
              <a:rPr lang="cs-CZ" dirty="0" smtClean="0"/>
              <a:t>blahobytu</a:t>
            </a:r>
          </a:p>
          <a:p>
            <a:endParaRPr lang="cs-CZ" dirty="0" smtClean="0"/>
          </a:p>
          <a:p>
            <a:r>
              <a:rPr lang="cs-CZ" dirty="0" smtClean="0"/>
              <a:t>M. </a:t>
            </a:r>
            <a:r>
              <a:rPr lang="cs-CZ" dirty="0" err="1" smtClean="0"/>
              <a:t>Heidegger</a:t>
            </a:r>
            <a:r>
              <a:rPr lang="cs-CZ" dirty="0" smtClean="0"/>
              <a:t>: „</a:t>
            </a:r>
            <a:r>
              <a:rPr lang="cs-CZ" dirty="0" smtClean="0"/>
              <a:t>Technika překonala…“</a:t>
            </a:r>
            <a:endParaRPr lang="cs-CZ" dirty="0"/>
          </a:p>
        </p:txBody>
      </p:sp>
      <p:pic>
        <p:nvPicPr>
          <p:cNvPr id="4" name="Obrázek 3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hunes\Desktop\2308845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6145" r="9358" b="6675"/>
          <a:stretch/>
        </p:blipFill>
        <p:spPr bwMode="auto">
          <a:xfrm>
            <a:off x="5405206" y="4995424"/>
            <a:ext cx="1903098" cy="17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py-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9" y="1261604"/>
            <a:ext cx="2161205" cy="151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amot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r="14077"/>
          <a:stretch/>
        </p:blipFill>
        <p:spPr bwMode="auto">
          <a:xfrm>
            <a:off x="5163246" y="2924944"/>
            <a:ext cx="1778924" cy="12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ěti-tloustnut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196896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je cesta?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771" y="1412776"/>
            <a:ext cx="8219256" cy="269289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podpora mezigeneračního soužití</a:t>
            </a:r>
          </a:p>
          <a:p>
            <a:endParaRPr lang="cs-CZ" dirty="0"/>
          </a:p>
          <a:p>
            <a:r>
              <a:rPr lang="cs-CZ" dirty="0"/>
              <a:t>½ pacientů nemá na LDN co dělat</a:t>
            </a:r>
          </a:p>
          <a:p>
            <a:r>
              <a:rPr lang="cs-CZ" dirty="0"/>
              <a:t>½ klientů DD zde být </a:t>
            </a:r>
            <a:r>
              <a:rPr lang="cs-CZ" dirty="0" smtClean="0"/>
              <a:t>nemusí</a:t>
            </a:r>
          </a:p>
          <a:p>
            <a:pPr marL="137160" indent="0">
              <a:buNone/>
            </a:pPr>
            <a:endParaRPr lang="cs-CZ" dirty="0"/>
          </a:p>
          <a:p>
            <a:r>
              <a:rPr lang="cs-CZ" dirty="0" smtClean="0"/>
              <a:t>dosvědčuji z praxe: </a:t>
            </a:r>
            <a:r>
              <a:rPr lang="cs-CZ" dirty="0"/>
              <a:t>velká většina pacientů a klientů </a:t>
            </a:r>
            <a:r>
              <a:rPr lang="cs-CZ" dirty="0" smtClean="0"/>
              <a:t>ústavní péče chce </a:t>
            </a:r>
            <a:r>
              <a:rPr lang="cs-CZ" dirty="0"/>
              <a:t>být doma – stesk, žal po domově, po blízkých, po vztazích</a:t>
            </a:r>
          </a:p>
          <a:p>
            <a:endParaRPr lang="cs-CZ" dirty="0"/>
          </a:p>
        </p:txBody>
      </p:sp>
      <p:pic>
        <p:nvPicPr>
          <p:cNvPr id="4" name="Obrázek 3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2029357-ldn_poste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0" b="3174"/>
          <a:stretch/>
        </p:blipFill>
        <p:spPr bwMode="auto">
          <a:xfrm>
            <a:off x="2479204" y="3826112"/>
            <a:ext cx="4613076" cy="28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cs-CZ" dirty="0" smtClean="0"/>
              <a:t>Občanský zákoník – z. č</a:t>
            </a:r>
            <a:r>
              <a:rPr lang="cs-CZ" dirty="0"/>
              <a:t>. 89/2012 Sb.</a:t>
            </a:r>
          </a:p>
          <a:p>
            <a:endParaRPr lang="cs-CZ" dirty="0" smtClean="0"/>
          </a:p>
          <a:p>
            <a:r>
              <a:rPr lang="cs-CZ" dirty="0"/>
              <a:t>§ 910</a:t>
            </a:r>
          </a:p>
          <a:p>
            <a:pPr marL="137160" indent="0">
              <a:buNone/>
            </a:pPr>
            <a:r>
              <a:rPr lang="cs-CZ" dirty="0"/>
              <a:t>(1) Předci a potomci mají vzájemnou vyživovací povinnost.</a:t>
            </a:r>
          </a:p>
          <a:p>
            <a:endParaRPr lang="cs-CZ" dirty="0" smtClean="0"/>
          </a:p>
          <a:p>
            <a:r>
              <a:rPr lang="cs-CZ" dirty="0"/>
              <a:t>§ 915</a:t>
            </a:r>
          </a:p>
          <a:p>
            <a:pPr marL="137160" indent="0">
              <a:buNone/>
            </a:pPr>
            <a:r>
              <a:rPr lang="cs-CZ" dirty="0"/>
              <a:t>…(2) Dítě je povinno zajistit svým rodičům slušnou výživu. </a:t>
            </a:r>
          </a:p>
          <a:p>
            <a:endParaRPr lang="cs-CZ" dirty="0"/>
          </a:p>
        </p:txBody>
      </p:sp>
      <p:pic>
        <p:nvPicPr>
          <p:cNvPr id="4" name="Obrázek 3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487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Využíváme tyto nástroje?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883" y="1700808"/>
            <a:ext cx="8229600" cy="470916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řed </a:t>
            </a:r>
            <a:r>
              <a:rPr lang="cs-CZ" dirty="0"/>
              <a:t>nástupem do DD </a:t>
            </a:r>
            <a:r>
              <a:rPr lang="cs-CZ" dirty="0" smtClean="0"/>
              <a:t>netestuje </a:t>
            </a:r>
            <a:r>
              <a:rPr lang="cs-CZ" dirty="0"/>
              <a:t>možnosti </a:t>
            </a:r>
            <a:r>
              <a:rPr lang="cs-CZ" dirty="0" smtClean="0"/>
              <a:t>dospělých dětí </a:t>
            </a:r>
            <a:r>
              <a:rPr lang="cs-CZ" dirty="0"/>
              <a:t>pečovat o </a:t>
            </a:r>
            <a:r>
              <a:rPr lang="cs-CZ" dirty="0" smtClean="0"/>
              <a:t>rodiče</a:t>
            </a:r>
          </a:p>
          <a:p>
            <a:pPr marL="137160" indent="0">
              <a:buNone/>
            </a:pPr>
            <a:r>
              <a:rPr lang="cs-CZ" dirty="0" smtClean="0"/>
              <a:t>		…</a:t>
            </a:r>
            <a:r>
              <a:rPr lang="cs-CZ" dirty="0"/>
              <a:t> </a:t>
            </a:r>
            <a:r>
              <a:rPr lang="cs-CZ" dirty="0" smtClean="0"/>
              <a:t>proč?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běžná realita - sebeobsluhy </a:t>
            </a:r>
            <a:r>
              <a:rPr lang="cs-CZ" dirty="0"/>
              <a:t>schopná seniorka je umístěna v DPS </a:t>
            </a:r>
            <a:r>
              <a:rPr lang="cs-CZ" dirty="0" smtClean="0"/>
              <a:t>(BZU</a:t>
            </a:r>
            <a:r>
              <a:rPr lang="cs-CZ" dirty="0"/>
              <a:t>) či </a:t>
            </a:r>
            <a:r>
              <a:rPr lang="cs-CZ" dirty="0" smtClean="0"/>
              <a:t>DD, </a:t>
            </a:r>
            <a:r>
              <a:rPr lang="cs-CZ" dirty="0"/>
              <a:t>má tři děti, každé s rodinným </a:t>
            </a:r>
            <a:r>
              <a:rPr lang="cs-CZ" dirty="0" smtClean="0"/>
              <a:t>domem…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Obrázek 3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3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Bolestivé důsledky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aspoň „to“ </a:t>
            </a:r>
            <a:r>
              <a:rPr lang="cs-CZ" dirty="0" smtClean="0"/>
              <a:t>zkusit</a:t>
            </a:r>
          </a:p>
          <a:p>
            <a:r>
              <a:rPr lang="cs-CZ" dirty="0"/>
              <a:t>„Já nechci, aby mne takhle dcera viděla</a:t>
            </a:r>
            <a:r>
              <a:rPr lang="cs-CZ" dirty="0" smtClean="0"/>
              <a:t>.“</a:t>
            </a:r>
          </a:p>
          <a:p>
            <a:r>
              <a:rPr lang="cs-CZ" dirty="0"/>
              <a:t>ve skutečnosti – obava, strach – bude mně mít ráda, i když…</a:t>
            </a:r>
          </a:p>
          <a:p>
            <a:r>
              <a:rPr lang="cs-CZ" dirty="0" smtClean="0"/>
              <a:t>překážka - pýcha </a:t>
            </a:r>
            <a:r>
              <a:rPr lang="cs-CZ" dirty="0"/>
              <a:t>vidící život jako fyzicky bezvadný, vše ostatní je zlo</a:t>
            </a:r>
            <a:r>
              <a:rPr lang="cs-CZ" dirty="0" smtClean="0"/>
              <a:t>…</a:t>
            </a:r>
          </a:p>
          <a:p>
            <a:r>
              <a:rPr lang="cs-CZ" dirty="0">
                <a:solidFill>
                  <a:srgbClr val="FFFF00"/>
                </a:solidFill>
              </a:rPr>
              <a:t>hodnota lidského života nespočívá v bezvadné funkci lidských svěračů</a:t>
            </a:r>
          </a:p>
          <a:p>
            <a:r>
              <a:rPr lang="cs-CZ" dirty="0" smtClean="0"/>
              <a:t>přetvářka </a:t>
            </a:r>
            <a:r>
              <a:rPr lang="cs-CZ" dirty="0"/>
              <a:t>– bojíme se pravdy</a:t>
            </a:r>
          </a:p>
          <a:p>
            <a:pPr lvl="0"/>
            <a:r>
              <a:rPr lang="cs-CZ" dirty="0"/>
              <a:t>bojíme se </a:t>
            </a:r>
            <a:r>
              <a:rPr lang="cs-CZ" dirty="0" smtClean="0"/>
              <a:t>humoru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4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dřeň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Topí se malé dítě</a:t>
            </a: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Přebalím </a:t>
            </a:r>
            <a:r>
              <a:rPr lang="cs-CZ" dirty="0"/>
              <a:t>tátu?</a:t>
            </a:r>
          </a:p>
          <a:p>
            <a:endParaRPr lang="cs-CZ" dirty="0"/>
          </a:p>
        </p:txBody>
      </p:sp>
      <p:pic>
        <p:nvPicPr>
          <p:cNvPr id="3074" name="Picture 2" descr="C:\Users\Lenovo\Desktop\1589266927_mtybps67z3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606787" cy="30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1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 politikům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daňové zvýhodnění budování </a:t>
            </a:r>
            <a:r>
              <a:rPr lang="cs-CZ" dirty="0" smtClean="0"/>
              <a:t>„</a:t>
            </a:r>
            <a:r>
              <a:rPr lang="cs-CZ" dirty="0" err="1" smtClean="0"/>
              <a:t>vejminků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daňové zvýhodnění rodin </a:t>
            </a:r>
            <a:r>
              <a:rPr lang="cs-CZ" dirty="0" smtClean="0"/>
              <a:t>žijících/pečujících </a:t>
            </a:r>
            <a:r>
              <a:rPr lang="cs-CZ" dirty="0" smtClean="0"/>
              <a:t>o (pra)rodiče ve společné domácnosti (zrušení daně z nemovitosti?)</a:t>
            </a:r>
            <a:endParaRPr lang="cs-CZ" dirty="0"/>
          </a:p>
        </p:txBody>
      </p:sp>
      <p:pic>
        <p:nvPicPr>
          <p:cNvPr id="6146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45024"/>
            <a:ext cx="443077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Lenovo\Desktop\stažený sou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Lenovo\AppData\Local\Microsoft\Windows\INetCache\Content.Word\ludmila-rodiny.jpg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Tip </a:t>
            </a:r>
            <a:r>
              <a:rPr lang="cs-CZ" dirty="0" smtClean="0"/>
              <a:t>pro nás všechny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6525791" cy="4709160"/>
          </a:xfrm>
        </p:spPr>
        <p:txBody>
          <a:bodyPr/>
          <a:lstStyle/>
          <a:p>
            <a:r>
              <a:rPr lang="cs-CZ" dirty="0"/>
              <a:t>objevme krásu </a:t>
            </a:r>
            <a:r>
              <a:rPr lang="cs-CZ" dirty="0" smtClean="0"/>
              <a:t>stáří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„Co </a:t>
            </a:r>
            <a:r>
              <a:rPr lang="cs-CZ" dirty="0"/>
              <a:t>je krása mladé </a:t>
            </a:r>
            <a:r>
              <a:rPr lang="cs-CZ" dirty="0" smtClean="0"/>
              <a:t>ženy…“</a:t>
            </a:r>
            <a:endParaRPr lang="cs-CZ" dirty="0"/>
          </a:p>
        </p:txBody>
      </p:sp>
      <p:pic>
        <p:nvPicPr>
          <p:cNvPr id="5122" name="Picture 2" descr="staře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9" y="2204864"/>
            <a:ext cx="1510392" cy="19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Lenovo\Desktop\7d0e64e360753dd00c022cea376cd51a--beautiful-smile-beautifu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42" y="4683720"/>
            <a:ext cx="1452855" cy="19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Lenovo\AppData\Local\Microsoft\Windows\INetCache\Content.Word\ludmila-rodiny.jpg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Rodíme </a:t>
            </a:r>
            <a:r>
              <a:rPr lang="cs-CZ" sz="3600" dirty="0"/>
              <a:t>se a umíráme jenom jednou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</a:t>
            </a:r>
            <a:r>
              <a:rPr lang="cs-CZ" dirty="0"/>
              <a:t>se k lidskému životu na jeho konci nechová naše společnost stejně intenzívně a laskavě, jako při jeho příchodu na svět?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Lenovo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519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8810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 descr="C:\Users\Lenovo\AppData\Local\Microsoft\Windows\INetCache\Content.Word\ludmila-rodiny.jpg"/>
          <p:cNvPicPr/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49356" y="98150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 21. stol. - úzus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155" y="1628800"/>
            <a:ext cx="5770984" cy="47091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Životní cíle:</a:t>
            </a:r>
            <a:endParaRPr lang="cs-CZ" dirty="0"/>
          </a:p>
          <a:p>
            <a:r>
              <a:rPr lang="cs-CZ" dirty="0"/>
              <a:t>zisk samostatného vlastního bydlení</a:t>
            </a:r>
          </a:p>
          <a:p>
            <a:r>
              <a:rPr lang="cs-CZ" dirty="0"/>
              <a:t>samostatná nezávislá bohatá rodina „navždy“</a:t>
            </a:r>
          </a:p>
          <a:p>
            <a:r>
              <a:rPr lang="cs-CZ" dirty="0"/>
              <a:t>maximalizace zisku</a:t>
            </a:r>
          </a:p>
          <a:p>
            <a:r>
              <a:rPr lang="cs-CZ" dirty="0"/>
              <a:t>minimalizace </a:t>
            </a:r>
            <a:r>
              <a:rPr lang="cs-CZ" dirty="0" smtClean="0"/>
              <a:t>potíží</a:t>
            </a:r>
            <a:r>
              <a:rPr lang="cs-CZ" dirty="0"/>
              <a:t>, maximalizace slasti</a:t>
            </a:r>
          </a:p>
          <a:p>
            <a:endParaRPr lang="cs-CZ" dirty="0" smtClean="0"/>
          </a:p>
          <a:p>
            <a:r>
              <a:rPr lang="cs-CZ" dirty="0" smtClean="0"/>
              <a:t>vlastní </a:t>
            </a:r>
            <a:r>
              <a:rPr lang="cs-CZ" dirty="0"/>
              <a:t>dům</a:t>
            </a:r>
          </a:p>
          <a:p>
            <a:r>
              <a:rPr lang="cs-CZ" dirty="0" smtClean="0"/>
              <a:t>individuální ekonomická </a:t>
            </a:r>
            <a:r>
              <a:rPr lang="cs-CZ" dirty="0"/>
              <a:t>nezávislost</a:t>
            </a:r>
          </a:p>
          <a:p>
            <a:r>
              <a:rPr lang="cs-CZ" i="1" dirty="0" smtClean="0"/>
              <a:t>homo </a:t>
            </a:r>
            <a:r>
              <a:rPr lang="cs-CZ" i="1" dirty="0" err="1" smtClean="0"/>
              <a:t>homini</a:t>
            </a:r>
            <a:r>
              <a:rPr lang="cs-CZ" i="1" dirty="0" smtClean="0"/>
              <a:t> lupus </a:t>
            </a:r>
            <a:r>
              <a:rPr lang="cs-CZ" dirty="0" smtClean="0"/>
              <a:t>- bankovní </a:t>
            </a:r>
            <a:r>
              <a:rPr lang="cs-CZ" dirty="0"/>
              <a:t>pobočka: 1 společný tým x konkurenční prostředí uvnitř</a:t>
            </a:r>
          </a:p>
          <a:p>
            <a:endParaRPr lang="cs-CZ" dirty="0" smtClean="0"/>
          </a:p>
        </p:txBody>
      </p:sp>
      <p:pic>
        <p:nvPicPr>
          <p:cNvPr id="6" name="Obrázek 5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enovo\Desktop\life-1426255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r="2027"/>
          <a:stretch/>
        </p:blipFill>
        <p:spPr bwMode="auto">
          <a:xfrm>
            <a:off x="6114009" y="2060848"/>
            <a:ext cx="2799811" cy="23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Lenovo\Desktop\Gau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3221"/>
          <a:stretch/>
        </p:blipFill>
        <p:spPr bwMode="auto">
          <a:xfrm>
            <a:off x="1118795" y="476672"/>
            <a:ext cx="6886448" cy="39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deposit-matka-otec-dite-rodina-radost-relax-dula-poro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328846" cy="19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01535"/>
            <a:ext cx="2137099" cy="18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hunes\Desktop\depositphotos_5336059-Man-listen-pregnant-wifes-bell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5" y="2744440"/>
            <a:ext cx="1171947" cy="183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Lenovo\AppData\Local\Microsoft\Windows\INetCache\Content.Word\ludmila-rodiny.jpg"/>
          <p:cNvPicPr/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9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100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4400" dirty="0"/>
              <a:t>„Paní </a:t>
            </a:r>
            <a:r>
              <a:rPr lang="cs-CZ" sz="4400" dirty="0" err="1"/>
              <a:t>redachtorko</a:t>
            </a:r>
            <a:r>
              <a:rPr lang="cs-CZ" sz="4400" dirty="0"/>
              <a:t>…“</a:t>
            </a:r>
            <a:br>
              <a:rPr lang="cs-CZ" sz="4400" dirty="0"/>
            </a:br>
            <a:endParaRPr lang="cs-CZ" sz="4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0"/>
          <a:stretch/>
        </p:blipFill>
        <p:spPr bwMode="auto">
          <a:xfrm>
            <a:off x="1259632" y="1844824"/>
            <a:ext cx="2664296" cy="37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líbení ru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36912"/>
            <a:ext cx="2769261" cy="368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C:\Users\Lenovo\AppData\Local\Microsoft\Windows\INetCache\Content.Word\ludmila-rodiny.jpg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8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Inspirace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Ideál hospicové péče</a:t>
            </a:r>
          </a:p>
          <a:p>
            <a:endParaRPr lang="cs-CZ" dirty="0"/>
          </a:p>
          <a:p>
            <a:pPr marL="137160" indent="0">
              <a:buNone/>
            </a:pPr>
            <a:r>
              <a:rPr lang="cs-CZ" dirty="0" smtClean="0"/>
              <a:t>Umírat bez bolesti na těle a na duši, s vděčností za život, který nám byl dán, v náruči svých blízkých</a:t>
            </a:r>
            <a:endParaRPr lang="cs-CZ" dirty="0"/>
          </a:p>
        </p:txBody>
      </p:sp>
      <p:pic>
        <p:nvPicPr>
          <p:cNvPr id="4" name="Picture 2" descr="C:\Users\hunes\Documents\Dom. hospic sv. Veroniky\foto - domácí HSV\DHSV-M.Tomsová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6"/>
          <a:stretch/>
        </p:blipFill>
        <p:spPr bwMode="auto">
          <a:xfrm>
            <a:off x="2793132" y="4077072"/>
            <a:ext cx="38735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0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487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Dobrou míru naděje vám přeje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Robert </a:t>
            </a:r>
            <a:r>
              <a:rPr lang="cs-CZ" dirty="0" err="1" smtClean="0"/>
              <a:t>Huneš</a:t>
            </a:r>
            <a:endParaRPr lang="cs-CZ" dirty="0"/>
          </a:p>
        </p:txBody>
      </p:sp>
      <p:pic>
        <p:nvPicPr>
          <p:cNvPr id="6" name="Picture 2" descr="D:\Robert\Já\R. Huneš-portréty\Huneš2018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5" b="5959"/>
          <a:stretch/>
        </p:blipFill>
        <p:spPr bwMode="auto">
          <a:xfrm rot="20479445">
            <a:off x="3774285" y="4122980"/>
            <a:ext cx="1494410" cy="18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C:\Users\Lenovo\AppData\Local\Microsoft\Windows\INetCache\Content.Word\ludmila-rodiny.jpg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 naplnění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709160"/>
          </a:xfrm>
        </p:spPr>
        <p:txBody>
          <a:bodyPr>
            <a:normAutofit/>
          </a:bodyPr>
          <a:lstStyle/>
          <a:p>
            <a:r>
              <a:rPr lang="cs-CZ" dirty="0"/>
              <a:t>korporátní – úvěry, půjčky na bydlení – na míru jednogeneračnímu způsobu života</a:t>
            </a:r>
          </a:p>
          <a:p>
            <a:endParaRPr lang="cs-CZ" dirty="0" smtClean="0"/>
          </a:p>
          <a:p>
            <a:r>
              <a:rPr lang="cs-CZ" dirty="0" smtClean="0"/>
              <a:t>veřejná správa (stát, kraje</a:t>
            </a:r>
            <a:r>
              <a:rPr lang="cs-CZ" dirty="0"/>
              <a:t>, obce) – budovat stále nové </a:t>
            </a:r>
            <a:r>
              <a:rPr lang="cs-CZ" dirty="0" smtClean="0"/>
              <a:t>pobytové kapacity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Lenovo\Desktop\money-4823268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18523"/>
          <a:stretch/>
        </p:blipFill>
        <p:spPr bwMode="auto">
          <a:xfrm>
            <a:off x="3347864" y="4869160"/>
            <a:ext cx="1998921" cy="17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generací</a:t>
            </a:r>
          </a:p>
          <a:p>
            <a:r>
              <a:rPr lang="cs-CZ" dirty="0"/>
              <a:t>odcizení</a:t>
            </a:r>
          </a:p>
          <a:p>
            <a:r>
              <a:rPr lang="cs-CZ" dirty="0"/>
              <a:t>samota</a:t>
            </a:r>
          </a:p>
          <a:p>
            <a:endParaRPr lang="cs-CZ" dirty="0"/>
          </a:p>
        </p:txBody>
      </p:sp>
      <p:pic>
        <p:nvPicPr>
          <p:cNvPr id="1027" name="Picture 3" descr="stažený sou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44" y="3230116"/>
            <a:ext cx="4872384" cy="311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Lenovo\AppData\Local\Microsoft\Windows\INetCache\Content.Word\ludmila-rodiny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596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5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Jsme s tím spokojeni?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3" y="1484784"/>
            <a:ext cx="8546231" cy="4709160"/>
          </a:xfrm>
        </p:spPr>
        <p:txBody>
          <a:bodyPr/>
          <a:lstStyle/>
          <a:p>
            <a:r>
              <a:rPr lang="cs-CZ" sz="2600" dirty="0"/>
              <a:t>80% populace si přeje zemřít doma – s </a:t>
            </a:r>
            <a:r>
              <a:rPr lang="cs-CZ" sz="2600" dirty="0" smtClean="0"/>
              <a:t>nejbližšími</a:t>
            </a:r>
          </a:p>
          <a:p>
            <a:endParaRPr lang="cs-CZ" sz="2600" dirty="0"/>
          </a:p>
          <a:p>
            <a:r>
              <a:rPr lang="cs-CZ" sz="2600" dirty="0" smtClean="0"/>
              <a:t>skutečnost</a:t>
            </a:r>
            <a:r>
              <a:rPr lang="cs-CZ" sz="2600" dirty="0"/>
              <a:t>: naopak 80% umítá v zařízení ústavní péče (DD, nemocnice aj.) – o </a:t>
            </a:r>
            <a:r>
              <a:rPr lang="cs-CZ" sz="2600" dirty="0" smtClean="0"/>
              <a:t>samotě </a:t>
            </a:r>
            <a:r>
              <a:rPr lang="cs-CZ" sz="1600" dirty="0" smtClean="0"/>
              <a:t>(</a:t>
            </a:r>
            <a:r>
              <a:rPr lang="cs-CZ" sz="1600" dirty="0"/>
              <a:t>STEM/MARK, 2016)</a:t>
            </a:r>
          </a:p>
          <a:p>
            <a:endParaRPr lang="cs-CZ" dirty="0"/>
          </a:p>
        </p:txBody>
      </p:sp>
      <p:pic>
        <p:nvPicPr>
          <p:cNvPr id="4098" name="Picture 2" descr="86279682c6ae34e8338d7ac7d3af41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8084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1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důsledky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koketerie s </a:t>
            </a:r>
            <a:r>
              <a:rPr lang="cs-CZ" dirty="0" smtClean="0"/>
              <a:t>eutanazií</a:t>
            </a:r>
            <a:endParaRPr lang="cs-CZ" dirty="0"/>
          </a:p>
          <a:p>
            <a:r>
              <a:rPr lang="cs-CZ" dirty="0"/>
              <a:t>dosvědčuji – dnes nikdo nemusí trpět </a:t>
            </a:r>
            <a:r>
              <a:rPr lang="cs-CZ" dirty="0" smtClean="0"/>
              <a:t>fyzickou </a:t>
            </a:r>
            <a:r>
              <a:rPr lang="cs-CZ" dirty="0"/>
              <a:t>bolestí – není důvodem volání po eutanázii</a:t>
            </a:r>
          </a:p>
          <a:p>
            <a:endParaRPr lang="cs-CZ" dirty="0"/>
          </a:p>
        </p:txBody>
      </p:sp>
      <p:pic>
        <p:nvPicPr>
          <p:cNvPr id="2050" name="Picture 2" descr="C:\Users\Lenovo\Desktop\4395805-lethal-injection-picture-id17277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756114" cy="21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8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152" y="116632"/>
            <a:ext cx="8507288" cy="1143000"/>
          </a:xfrm>
        </p:spPr>
        <p:txBody>
          <a:bodyPr>
            <a:normAutofit/>
          </a:bodyPr>
          <a:lstStyle/>
          <a:p>
            <a:r>
              <a:rPr lang="cs-CZ" sz="3900" dirty="0" smtClean="0"/>
              <a:t>Skutečná motivace k eutanázii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osamělost</a:t>
            </a:r>
            <a:endParaRPr lang="cs-CZ" dirty="0"/>
          </a:p>
          <a:p>
            <a:r>
              <a:rPr lang="cs-CZ" dirty="0" smtClean="0"/>
              <a:t>ztráta </a:t>
            </a:r>
            <a:r>
              <a:rPr lang="cs-CZ" dirty="0"/>
              <a:t>důvodu k životu (unavenost životem, </a:t>
            </a:r>
            <a:r>
              <a:rPr lang="cs-CZ" dirty="0" smtClean="0"/>
              <a:t>„naplněnost života“) </a:t>
            </a:r>
            <a:endParaRPr lang="cs-CZ" sz="2400" dirty="0"/>
          </a:p>
          <a:p>
            <a:r>
              <a:rPr lang="cs-CZ" dirty="0"/>
              <a:t>strach z umírání (nikoli ze smrti)</a:t>
            </a:r>
            <a:endParaRPr lang="cs-CZ" sz="2400" dirty="0"/>
          </a:p>
          <a:p>
            <a:r>
              <a:rPr lang="cs-CZ" dirty="0"/>
              <a:t>strach z budoucnosti (co bude, co nastane, kam jdu?)</a:t>
            </a:r>
            <a:endParaRPr lang="cs-CZ" sz="2400" dirty="0"/>
          </a:p>
          <a:p>
            <a:r>
              <a:rPr lang="cs-CZ" dirty="0"/>
              <a:t>výčitky svědomí</a:t>
            </a:r>
            <a:endParaRPr lang="cs-CZ" sz="2400" dirty="0"/>
          </a:p>
          <a:p>
            <a:r>
              <a:rPr lang="cs-CZ" dirty="0"/>
              <a:t>měl můj život smysl</a:t>
            </a:r>
            <a:r>
              <a:rPr lang="cs-CZ" dirty="0" smtClean="0"/>
              <a:t>?</a:t>
            </a:r>
          </a:p>
          <a:p>
            <a:r>
              <a:rPr lang="cs-CZ" dirty="0"/>
              <a:t>s</a:t>
            </a:r>
            <a:r>
              <a:rPr lang="cs-CZ" dirty="0" smtClean="0"/>
              <a:t>trach ze ztráty vlastní důstojnosti</a:t>
            </a:r>
            <a:endParaRPr lang="cs-CZ" dirty="0"/>
          </a:p>
          <a:p>
            <a:pPr marL="585216" lvl="1" indent="0">
              <a:buNone/>
            </a:pPr>
            <a:endParaRPr lang="cs-CZ" sz="2000" dirty="0"/>
          </a:p>
        </p:txBody>
      </p:sp>
      <p:pic>
        <p:nvPicPr>
          <p:cNvPr id="5" name="Obrázek 4" descr="C:\Users\Lenovo\AppData\Local\Microsoft\Windows\INetCache\Content.Word\ludmila-rodiny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Konkrétně?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mě chtít dcera takto vidět? Inkontinentního? Upoutaného na lůžko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odpovídáme?</a:t>
            </a:r>
          </a:p>
          <a:p>
            <a:pPr marL="137160" indent="0">
              <a:buNone/>
            </a:pPr>
            <a:r>
              <a:rPr lang="cs-CZ" dirty="0" smtClean="0"/>
              <a:t>		…odvozem na LDN, do DD…</a:t>
            </a:r>
          </a:p>
          <a:p>
            <a:endParaRPr lang="cs-CZ" dirty="0"/>
          </a:p>
          <a:p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     ano?                               ne?</a:t>
            </a:r>
            <a:endParaRPr lang="cs-CZ" dirty="0"/>
          </a:p>
        </p:txBody>
      </p:sp>
      <p:pic>
        <p:nvPicPr>
          <p:cNvPr id="3074" name="Picture 2" descr="C:\Users\Lenovo\Desktop\31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5339"/>
            <a:ext cx="1885151" cy="2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depositphotos_11134098-stock-photo-smiling-handsome-man-with-muscul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 bwMode="auto">
          <a:xfrm>
            <a:off x="2051720" y="4075726"/>
            <a:ext cx="1944216" cy="26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C:\Users\Lenovo\AppData\Local\Microsoft\Windows\INetCache\Content.Word\ludmila-rodiny.jpg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6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Jiná bolest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41821"/>
            <a:ext cx="5623457" cy="4709160"/>
          </a:xfrm>
        </p:spPr>
        <p:txBody>
          <a:bodyPr/>
          <a:lstStyle/>
          <a:p>
            <a:r>
              <a:rPr lang="cs-CZ" dirty="0"/>
              <a:t>bolest emoční (psychická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vztahová </a:t>
            </a:r>
            <a:r>
              <a:rPr lang="cs-CZ" dirty="0"/>
              <a:t>(sociální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 smtClean="0"/>
              <a:t>duchovní </a:t>
            </a:r>
            <a:r>
              <a:rPr lang="cs-CZ" dirty="0"/>
              <a:t>(spirituální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neumíme ji </a:t>
            </a:r>
            <a:r>
              <a:rPr lang="cs-CZ" dirty="0" smtClean="0"/>
              <a:t>správně léčit 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/>
              <a:t>tableta ani injekce nestačí)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6" descr="C:\Users\hunes\Desktop\smut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861048"/>
            <a:ext cx="1512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C:\Users\hunes\Desktop\d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564904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268760"/>
            <a:ext cx="1453829" cy="10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 descr="C:\Users\Lenovo\AppData\Local\Microsoft\Windows\INetCache\Content.Word\ludmila-rodiny.jpg"/>
          <p:cNvPicPr/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252" r="14377"/>
          <a:stretch>
            <a:fillRect/>
          </a:stretch>
        </p:blipFill>
        <p:spPr bwMode="auto">
          <a:xfrm>
            <a:off x="8172400" y="116632"/>
            <a:ext cx="841375" cy="86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480</Words>
  <Application>Microsoft Office PowerPoint</Application>
  <PresentationFormat>Předvádění na obrazovce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Vrchol</vt:lpstr>
      <vt:lpstr>Mládí vpřed!  Stáří do hrobu!?</vt:lpstr>
      <vt:lpstr>Evropa 21. stol. - úzus</vt:lpstr>
      <vt:lpstr>Cesta k naplnění cílů</vt:lpstr>
      <vt:lpstr>Důsledky</vt:lpstr>
      <vt:lpstr>Jsme s tím spokojeni?</vt:lpstr>
      <vt:lpstr>Další důsledky</vt:lpstr>
      <vt:lpstr>Skutečná motivace k eutanázii</vt:lpstr>
      <vt:lpstr>Konkrétně?</vt:lpstr>
      <vt:lpstr>Jiná bolest</vt:lpstr>
      <vt:lpstr>A proč vůbec?</vt:lpstr>
      <vt:lpstr>závěr života</vt:lpstr>
      <vt:lpstr>Jaká je cesta?</vt:lpstr>
      <vt:lpstr>Nástroje</vt:lpstr>
      <vt:lpstr>Využíváme tyto nástroje?</vt:lpstr>
      <vt:lpstr>Bolestivé důsledky</vt:lpstr>
      <vt:lpstr>Na dřeň</vt:lpstr>
      <vt:lpstr>Tip politikům</vt:lpstr>
      <vt:lpstr>Tip pro nás všechny</vt:lpstr>
      <vt:lpstr>Rodíme se a umíráme jenom jednou </vt:lpstr>
      <vt:lpstr>Prezentace aplikace PowerPoint</vt:lpstr>
      <vt:lpstr>„Paní redachtorko…“ </vt:lpstr>
      <vt:lpstr>Inspirace na závěr</vt:lpstr>
      <vt:lpstr>Dobrou míru naděje vám přeje  Robert Huneš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Mládí vpřed! Stáří do hrobu!?</dc:title>
  <dc:creator>Lenovo</dc:creator>
  <cp:lastModifiedBy>Ředitel - Hospic</cp:lastModifiedBy>
  <cp:revision>31</cp:revision>
  <dcterms:created xsi:type="dcterms:W3CDTF">2021-09-11T13:54:01Z</dcterms:created>
  <dcterms:modified xsi:type="dcterms:W3CDTF">2021-09-13T09:32:51Z</dcterms:modified>
</cp:coreProperties>
</file>